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handoutMasterIdLst>
    <p:handoutMasterId r:id="rId19"/>
  </p:handoutMasterIdLst>
  <p:sldIdLst>
    <p:sldId id="414" r:id="rId2"/>
    <p:sldId id="488" r:id="rId3"/>
    <p:sldId id="489" r:id="rId4"/>
    <p:sldId id="490" r:id="rId5"/>
    <p:sldId id="1594" r:id="rId6"/>
    <p:sldId id="1654" r:id="rId7"/>
    <p:sldId id="1655" r:id="rId8"/>
    <p:sldId id="1656" r:id="rId9"/>
    <p:sldId id="1657" r:id="rId10"/>
    <p:sldId id="1566" r:id="rId11"/>
    <p:sldId id="1652" r:id="rId12"/>
    <p:sldId id="1658" r:id="rId13"/>
    <p:sldId id="1662" r:id="rId14"/>
    <p:sldId id="1660" r:id="rId15"/>
    <p:sldId id="1661" r:id="rId16"/>
    <p:sldId id="487" r:id="rId1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Glenn" initials="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9BE"/>
    <a:srgbClr val="003399"/>
    <a:srgbClr val="0000CC"/>
    <a:srgbClr val="15015F"/>
    <a:srgbClr val="0432FF"/>
    <a:srgbClr val="01189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70" autoAdjust="0"/>
    <p:restoredTop sz="96357" autoAdjust="0"/>
  </p:normalViewPr>
  <p:slideViewPr>
    <p:cSldViewPr snapToGrid="0" snapToObjects="1">
      <p:cViewPr varScale="1">
        <p:scale>
          <a:sx n="110" d="100"/>
          <a:sy n="110" d="100"/>
        </p:scale>
        <p:origin x="516" y="108"/>
      </p:cViewPr>
      <p:guideLst>
        <p:guide orient="horz" pos="2136"/>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8" d="100"/>
          <a:sy n="98" d="100"/>
        </p:scale>
        <p:origin x="200" y="11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A04DC619-945D-E949-A14F-A9891E1EA3BE}" type="datetimeFigureOut">
              <a:rPr lang="en-US" smtClean="0"/>
              <a:t>4/30/2020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600E2E6-5893-CD49-A33E-3E3AADD3E25F}" type="slidenum">
              <a:rPr lang="en-US" smtClean="0"/>
              <a:t>‹#›</a:t>
            </a:fld>
            <a:endParaRPr lang="en-US"/>
          </a:p>
        </p:txBody>
      </p:sp>
    </p:spTree>
    <p:extLst>
      <p:ext uri="{BB962C8B-B14F-4D97-AF65-F5344CB8AC3E}">
        <p14:creationId xmlns:p14="http://schemas.microsoft.com/office/powerpoint/2010/main" val="1129642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FC01B57-BA31-7241-8C6B-E589FB7211A7}" type="datetimeFigureOut">
              <a:rPr lang="en-US" smtClean="0"/>
              <a:t>4/30/2020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83A6124-AC86-1F42-B6BA-5DFE4E94EF88}" type="slidenum">
              <a:rPr lang="en-US" smtClean="0"/>
              <a:t>‹#›</a:t>
            </a:fld>
            <a:endParaRPr lang="en-US"/>
          </a:p>
        </p:txBody>
      </p:sp>
    </p:spTree>
    <p:extLst>
      <p:ext uri="{BB962C8B-B14F-4D97-AF65-F5344CB8AC3E}">
        <p14:creationId xmlns:p14="http://schemas.microsoft.com/office/powerpoint/2010/main" val="47226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1</a:t>
            </a:fld>
            <a:endParaRPr lang="en-US" dirty="0"/>
          </a:p>
        </p:txBody>
      </p:sp>
    </p:spTree>
    <p:extLst>
      <p:ext uri="{BB962C8B-B14F-4D97-AF65-F5344CB8AC3E}">
        <p14:creationId xmlns:p14="http://schemas.microsoft.com/office/powerpoint/2010/main" val="34248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rtl="0" fontAlgn="base"/>
            <a:r>
              <a:rPr lang="en-US" sz="1200" b="0" i="0" u="none" strike="noStrike" kern="1200" dirty="0">
                <a:solidFill>
                  <a:schemeClr val="tx1"/>
                </a:solidFill>
                <a:effectLst/>
                <a:latin typeface="+mn-lt"/>
                <a:ea typeface="+mn-ea"/>
                <a:cs typeface="+mn-cs"/>
              </a:rPr>
              <a:t>The program is up for reauthorization right now, has passed both Senate and House at different times. Last Congress, it passed the Senate and not the House. This Congress, the House version already passed in a larger package and the Senate version has been reported out of committee but not yet passed (almost there…!).</a:t>
            </a:r>
          </a:p>
          <a:p>
            <a:pPr lvl="2"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THANK THEM for funding in the last appropriations bills note we will discuss gliders at our next webinar.</a:t>
            </a:r>
          </a:p>
          <a:p>
            <a:pPr lvl="2" rtl="0" fontAlgn="base"/>
            <a:r>
              <a:rPr lang="en-US" sz="1200" b="0" i="0" u="none" strike="noStrike" kern="1200" dirty="0">
                <a:solidFill>
                  <a:schemeClr val="tx1"/>
                </a:solidFill>
                <a:effectLst/>
                <a:latin typeface="+mn-lt"/>
                <a:ea typeface="+mn-ea"/>
                <a:cs typeface="+mn-cs"/>
              </a:rPr>
              <a:t>Use bolded report language to segue into HF Radar section, introduce Hugh</a:t>
            </a:r>
          </a:p>
          <a:p>
            <a:pPr lvl="2" rtl="0" fontAlgn="base"/>
            <a:endParaRPr lang="en-US" sz="12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2 minutes maximum</a:t>
            </a:r>
          </a:p>
          <a:p>
            <a:endParaRPr lang="en-US" dirty="0"/>
          </a:p>
        </p:txBody>
      </p:sp>
      <p:sp>
        <p:nvSpPr>
          <p:cNvPr id="4" name="Slide Number Placeholder 3"/>
          <p:cNvSpPr>
            <a:spLocks noGrp="1"/>
          </p:cNvSpPr>
          <p:nvPr>
            <p:ph type="sldNum" sz="quarter" idx="5"/>
          </p:nvPr>
        </p:nvSpPr>
        <p:spPr/>
        <p:txBody>
          <a:bodyPr/>
          <a:lstStyle/>
          <a:p>
            <a:fld id="{72DE5A24-1235-4060-9257-06F851143A6F}" type="slidenum">
              <a:rPr lang="en-US" smtClean="0"/>
              <a:t>3</a:t>
            </a:fld>
            <a:endParaRPr lang="en-US"/>
          </a:p>
        </p:txBody>
      </p:sp>
    </p:spTree>
    <p:extLst>
      <p:ext uri="{BB962C8B-B14F-4D97-AF65-F5344CB8AC3E}">
        <p14:creationId xmlns:p14="http://schemas.microsoft.com/office/powerpoint/2010/main" val="34040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46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5136F13-C3CB-B44E-93C4-DB543E7D05D0}" type="slidenum">
              <a:rPr lang="en-US" sz="1200"/>
              <a:pPr eaLnBrk="1" hangingPunct="1"/>
              <a:t>4</a:t>
            </a:fld>
            <a:endParaRPr lang="en-US" sz="1200"/>
          </a:p>
        </p:txBody>
      </p:sp>
    </p:spTree>
    <p:extLst>
      <p:ext uri="{BB962C8B-B14F-4D97-AF65-F5344CB8AC3E}">
        <p14:creationId xmlns:p14="http://schemas.microsoft.com/office/powerpoint/2010/main" val="384937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3A6124-AC86-1F42-B6BA-5DFE4E94EF88}" type="slidenum">
              <a:rPr lang="en-US" smtClean="0"/>
              <a:t>7</a:t>
            </a:fld>
            <a:endParaRPr lang="en-US"/>
          </a:p>
        </p:txBody>
      </p:sp>
    </p:spTree>
    <p:extLst>
      <p:ext uri="{BB962C8B-B14F-4D97-AF65-F5344CB8AC3E}">
        <p14:creationId xmlns:p14="http://schemas.microsoft.com/office/powerpoint/2010/main" val="2382874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95141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41807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418763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268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25B144-F66F-6447-B0C6-8953961C2AA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41742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25B144-F66F-6447-B0C6-8953961C2AA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395118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25B144-F66F-6447-B0C6-8953961C2AA5}"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422073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25B144-F66F-6447-B0C6-8953961C2AA5}"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30596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3844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80450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226119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5B144-F66F-6447-B0C6-8953961C2AA5}" type="datetimeFigureOut">
              <a:rPr lang="en-US" smtClean="0"/>
              <a:t>4/30/2020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F4556-5352-4241-B221-856EDA9E7D6E}" type="slidenum">
              <a:rPr lang="en-US" smtClean="0"/>
              <a:t>‹#›</a:t>
            </a:fld>
            <a:endParaRPr lang="en-US"/>
          </a:p>
        </p:txBody>
      </p:sp>
      <p:pic>
        <p:nvPicPr>
          <p:cNvPr id="7" name="Picture 6">
            <a:extLst>
              <a:ext uri="{FF2B5EF4-FFF2-40B4-BE49-F238E27FC236}">
                <a16:creationId xmlns:a16="http://schemas.microsoft.com/office/drawing/2014/main" id="{98704DE1-AE4F-431F-8886-60A7080B2972}"/>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0" y="2"/>
            <a:ext cx="9144000" cy="622265"/>
          </a:xfrm>
          <a:prstGeom prst="rect">
            <a:avLst/>
          </a:prstGeom>
        </p:spPr>
      </p:pic>
      <p:pic>
        <p:nvPicPr>
          <p:cNvPr id="8" name="Picture 7">
            <a:extLst>
              <a:ext uri="{FF2B5EF4-FFF2-40B4-BE49-F238E27FC236}">
                <a16:creationId xmlns:a16="http://schemas.microsoft.com/office/drawing/2014/main" id="{B3BAEDDE-D5CE-409B-8DD3-A33A177E520D}"/>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0" y="6250741"/>
            <a:ext cx="9144000" cy="607260"/>
          </a:xfrm>
          <a:prstGeom prst="rect">
            <a:avLst/>
          </a:prstGeom>
        </p:spPr>
      </p:pic>
      <p:sp>
        <p:nvSpPr>
          <p:cNvPr id="9" name="Slide Number Placeholder 5">
            <a:extLst>
              <a:ext uri="{FF2B5EF4-FFF2-40B4-BE49-F238E27FC236}">
                <a16:creationId xmlns:a16="http://schemas.microsoft.com/office/drawing/2014/main" id="{9255C6DF-F6FF-40B8-91E4-795FFC716E41}"/>
              </a:ext>
            </a:extLst>
          </p:cNvPr>
          <p:cNvSpPr txBox="1">
            <a:spLocks/>
          </p:cNvSpPr>
          <p:nvPr userDrawn="1"/>
        </p:nvSpPr>
        <p:spPr>
          <a:xfrm>
            <a:off x="4349750" y="641481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F4556-5352-4241-B221-856EDA9E7D6E}" type="slidenum">
              <a:rPr lang="en-US" sz="1200" smtClean="0">
                <a:solidFill>
                  <a:schemeClr val="bg1"/>
                </a:solidFill>
              </a:rPr>
              <a:pPr/>
              <a:t>‹#›</a:t>
            </a:fld>
            <a:endParaRPr lang="en-US" sz="1400" dirty="0">
              <a:solidFill>
                <a:schemeClr val="bg1"/>
              </a:solidFill>
            </a:endParaRPr>
          </a:p>
        </p:txBody>
      </p:sp>
      <p:pic>
        <p:nvPicPr>
          <p:cNvPr id="10" name="Picture 9">
            <a:extLst>
              <a:ext uri="{FF2B5EF4-FFF2-40B4-BE49-F238E27FC236}">
                <a16:creationId xmlns:a16="http://schemas.microsoft.com/office/drawing/2014/main" id="{F1D21227-E3B5-4D9C-AFA8-9C4EDDAF1593}"/>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b="-4977"/>
          <a:stretch/>
        </p:blipFill>
        <p:spPr>
          <a:xfrm>
            <a:off x="0" y="6250743"/>
            <a:ext cx="2468788" cy="607259"/>
          </a:xfrm>
          <a:prstGeom prst="rect">
            <a:avLst/>
          </a:prstGeom>
        </p:spPr>
      </p:pic>
      <p:pic>
        <p:nvPicPr>
          <p:cNvPr id="11" name="Picture 10">
            <a:extLst>
              <a:ext uri="{FF2B5EF4-FFF2-40B4-BE49-F238E27FC236}">
                <a16:creationId xmlns:a16="http://schemas.microsoft.com/office/drawing/2014/main" id="{DD2A8F17-3B06-414C-A2F9-F186A012C25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558652" y="6268672"/>
            <a:ext cx="1303320" cy="570721"/>
          </a:xfrm>
          <a:prstGeom prst="rect">
            <a:avLst/>
          </a:prstGeom>
        </p:spPr>
      </p:pic>
    </p:spTree>
    <p:extLst>
      <p:ext uri="{BB962C8B-B14F-4D97-AF65-F5344CB8AC3E}">
        <p14:creationId xmlns:p14="http://schemas.microsoft.com/office/powerpoint/2010/main" val="16559080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tiff"/></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maracoos.org/" TargetMode="External"/><Relationship Id="rId2" Type="http://schemas.openxmlformats.org/officeDocument/2006/relationships/hyperlink" Target="mailto:info@maracoos.org"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gif"/><Relationship Id="rId3" Type="http://schemas.openxmlformats.org/officeDocument/2006/relationships/image" Target="../media/image6.gif"/><Relationship Id="rId7" Type="http://schemas.openxmlformats.org/officeDocument/2006/relationships/image" Target="../media/image10.gif"/><Relationship Id="rId12" Type="http://schemas.openxmlformats.org/officeDocument/2006/relationships/image" Target="../media/image15.png"/><Relationship Id="rId17" Type="http://schemas.openxmlformats.org/officeDocument/2006/relationships/image" Target="../media/image20.gif"/><Relationship Id="rId2" Type="http://schemas.openxmlformats.org/officeDocument/2006/relationships/image" Target="../media/image5.png"/><Relationship Id="rId16" Type="http://schemas.openxmlformats.org/officeDocument/2006/relationships/image" Target="../media/image19.gif"/><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gif"/><Relationship Id="rId11" Type="http://schemas.openxmlformats.org/officeDocument/2006/relationships/image" Target="../media/image14.gif"/><Relationship Id="rId5" Type="http://schemas.openxmlformats.org/officeDocument/2006/relationships/image" Target="../media/image8.gif"/><Relationship Id="rId15" Type="http://schemas.openxmlformats.org/officeDocument/2006/relationships/image" Target="../media/image18.gif"/><Relationship Id="rId10" Type="http://schemas.openxmlformats.org/officeDocument/2006/relationships/image" Target="../media/image13.gif"/><Relationship Id="rId19" Type="http://schemas.openxmlformats.org/officeDocument/2006/relationships/image" Target="../media/image22.gif"/><Relationship Id="rId4" Type="http://schemas.openxmlformats.org/officeDocument/2006/relationships/image" Target="../media/image7.gif"/><Relationship Id="rId9" Type="http://schemas.openxmlformats.org/officeDocument/2006/relationships/image" Target="../media/image12.gif"/><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hyperlink" Target="https://www.ncdc.noaa.gov/billions/"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400" y="1040817"/>
            <a:ext cx="9144000" cy="1200329"/>
          </a:xfrm>
          <a:prstGeom prst="rect">
            <a:avLst/>
          </a:prstGeom>
        </p:spPr>
        <p:txBody>
          <a:bodyPr wrap="square">
            <a:spAutoFit/>
          </a:bodyPr>
          <a:lstStyle/>
          <a:p>
            <a:pPr algn="ctr"/>
            <a:r>
              <a:rPr lang="en-US" sz="3600" b="1" dirty="0">
                <a:latin typeface="Myriad Pro Semibold" panose="020B0603030403020204" pitchFamily="34" charset="0"/>
                <a:ea typeface="Open Sans" panose="020B0606030504020204" pitchFamily="34" charset="0"/>
                <a:cs typeface="Open Sans" panose="020B0606030504020204" pitchFamily="34" charset="0"/>
              </a:rPr>
              <a:t>MARACOOS Overview</a:t>
            </a:r>
          </a:p>
          <a:p>
            <a:pPr algn="ctr"/>
            <a:endParaRPr lang="en-US" sz="3600" b="1" dirty="0">
              <a:latin typeface="Myriad Pro Semibold" panose="020B0603030403020204" pitchFamily="34" charset="0"/>
              <a:ea typeface="Open Sans" panose="020B0606030504020204" pitchFamily="34" charset="0"/>
              <a:cs typeface="Open Sans" panose="020B0606030504020204" pitchFamily="34" charset="0"/>
            </a:endParaRPr>
          </a:p>
        </p:txBody>
      </p:sp>
      <p:pic>
        <p:nvPicPr>
          <p:cNvPr id="11" name="Picture 2" descr="maracoos header">
            <a:extLst>
              <a:ext uri="{FF2B5EF4-FFF2-40B4-BE49-F238E27FC236}">
                <a16:creationId xmlns:a16="http://schemas.microsoft.com/office/drawing/2014/main" id="{529A07DD-8B62-4D3F-965E-B859F18FA7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2508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D361408-7329-4792-8265-C2B0A631A71E}"/>
              </a:ext>
            </a:extLst>
          </p:cNvPr>
          <p:cNvSpPr/>
          <p:nvPr/>
        </p:nvSpPr>
        <p:spPr>
          <a:xfrm>
            <a:off x="1312510" y="1409117"/>
            <a:ext cx="6518980" cy="1394373"/>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7E78A0-D8E9-460D-A990-789F5D4F0CFF}"/>
              </a:ext>
            </a:extLst>
          </p:cNvPr>
          <p:cNvSpPr txBox="1"/>
          <p:nvPr/>
        </p:nvSpPr>
        <p:spPr>
          <a:xfrm>
            <a:off x="954732" y="1409117"/>
            <a:ext cx="7257451" cy="1323439"/>
          </a:xfrm>
          <a:prstGeom prst="rect">
            <a:avLst/>
          </a:prstGeom>
          <a:noFill/>
        </p:spPr>
        <p:txBody>
          <a:bodyPr wrap="square" rtlCol="0">
            <a:spAutoFit/>
          </a:bodyPr>
          <a:lstStyle/>
          <a:p>
            <a:pPr algn="ctr"/>
            <a:r>
              <a:rPr lang="en-US" sz="3200" b="1" dirty="0">
                <a:solidFill>
                  <a:schemeClr val="bg1"/>
                </a:solidFill>
              </a:rPr>
              <a:t>MARACOOS Congressional Briefing</a:t>
            </a:r>
          </a:p>
          <a:p>
            <a:pPr algn="ctr"/>
            <a:r>
              <a:rPr lang="en-US" sz="2400" b="1" dirty="0">
                <a:solidFill>
                  <a:schemeClr val="bg1"/>
                </a:solidFill>
              </a:rPr>
              <a:t>Ocean Observing, Policy, and the Mid-Atlantic:</a:t>
            </a:r>
          </a:p>
          <a:p>
            <a:pPr algn="ctr"/>
            <a:r>
              <a:rPr lang="en-US" sz="2400" b="1" dirty="0">
                <a:solidFill>
                  <a:schemeClr val="bg1"/>
                </a:solidFill>
              </a:rPr>
              <a:t>How Underwater Gliders Expand our Horizons </a:t>
            </a:r>
          </a:p>
        </p:txBody>
      </p:sp>
      <p:sp>
        <p:nvSpPr>
          <p:cNvPr id="13" name="Rectangle 12">
            <a:extLst>
              <a:ext uri="{FF2B5EF4-FFF2-40B4-BE49-F238E27FC236}">
                <a16:creationId xmlns:a16="http://schemas.microsoft.com/office/drawing/2014/main" id="{A02893A4-DE41-43FD-B406-AE7872CE5F7E}"/>
              </a:ext>
            </a:extLst>
          </p:cNvPr>
          <p:cNvSpPr/>
          <p:nvPr/>
        </p:nvSpPr>
        <p:spPr>
          <a:xfrm>
            <a:off x="1547446" y="4787162"/>
            <a:ext cx="6049108" cy="1426697"/>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16CECCD-D487-4F49-A2E9-587215B575A7}"/>
              </a:ext>
            </a:extLst>
          </p:cNvPr>
          <p:cNvSpPr txBox="1"/>
          <p:nvPr/>
        </p:nvSpPr>
        <p:spPr>
          <a:xfrm>
            <a:off x="50800" y="4787163"/>
            <a:ext cx="9118600" cy="1323439"/>
          </a:xfrm>
          <a:prstGeom prst="rect">
            <a:avLst/>
          </a:prstGeom>
          <a:noFill/>
        </p:spPr>
        <p:txBody>
          <a:bodyPr wrap="square" rtlCol="0">
            <a:spAutoFit/>
          </a:bodyPr>
          <a:lstStyle/>
          <a:p>
            <a:pPr algn="ctr"/>
            <a:r>
              <a:rPr lang="en-US" sz="2000" b="1" dirty="0">
                <a:solidFill>
                  <a:schemeClr val="bg1"/>
                </a:solidFill>
              </a:rPr>
              <a:t>Mary Ford, Director of Engagement &amp; External Relations</a:t>
            </a:r>
          </a:p>
          <a:p>
            <a:pPr algn="ctr"/>
            <a:r>
              <a:rPr lang="en-US" sz="2000" b="1" dirty="0">
                <a:solidFill>
                  <a:schemeClr val="bg1"/>
                </a:solidFill>
              </a:rPr>
              <a:t>Dr. Gerhard Kuska, Executive Director</a:t>
            </a:r>
          </a:p>
          <a:p>
            <a:pPr algn="ctr"/>
            <a:r>
              <a:rPr lang="en-US" sz="2000" b="1" dirty="0">
                <a:solidFill>
                  <a:schemeClr val="bg1"/>
                </a:solidFill>
              </a:rPr>
              <a:t>Dr. Scott Glenn, Professor, Rutgers University</a:t>
            </a:r>
          </a:p>
          <a:p>
            <a:pPr algn="ctr"/>
            <a:r>
              <a:rPr lang="en-US" sz="2000" b="1" dirty="0">
                <a:solidFill>
                  <a:schemeClr val="bg1"/>
                </a:solidFill>
              </a:rPr>
              <a:t>Dr. Travis Miles, Professor, Rutgers University</a:t>
            </a:r>
          </a:p>
        </p:txBody>
      </p:sp>
    </p:spTree>
    <p:extLst>
      <p:ext uri="{BB962C8B-B14F-4D97-AF65-F5344CB8AC3E}">
        <p14:creationId xmlns:p14="http://schemas.microsoft.com/office/powerpoint/2010/main" val="1764019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164052-21F4-4164-B7FA-72043905849B}"/>
              </a:ext>
            </a:extLst>
          </p:cNvPr>
          <p:cNvSpPr/>
          <p:nvPr/>
        </p:nvSpPr>
        <p:spPr>
          <a:xfrm>
            <a:off x="0" y="568663"/>
            <a:ext cx="9144000" cy="353944"/>
          </a:xfrm>
          <a:prstGeom prst="rect">
            <a:avLst/>
          </a:prstGeom>
          <a:solidFill>
            <a:srgbClr val="0F7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17DDB72-4903-4C87-B33F-BDE6EE03AE4E}"/>
              </a:ext>
            </a:extLst>
          </p:cNvPr>
          <p:cNvGrpSpPr/>
          <p:nvPr/>
        </p:nvGrpSpPr>
        <p:grpSpPr>
          <a:xfrm>
            <a:off x="-8394" y="1030328"/>
            <a:ext cx="9137045" cy="3893534"/>
            <a:chOff x="0" y="1157199"/>
            <a:chExt cx="9137045" cy="3893534"/>
          </a:xfrm>
        </p:grpSpPr>
        <p:pic>
          <p:nvPicPr>
            <p:cNvPr id="5" name="Picture 4">
              <a:extLst>
                <a:ext uri="{FF2B5EF4-FFF2-40B4-BE49-F238E27FC236}">
                  <a16:creationId xmlns:a16="http://schemas.microsoft.com/office/drawing/2014/main" id="{64D1DBEA-08BA-394A-86B8-87C82BB17F55}"/>
                </a:ext>
              </a:extLst>
            </p:cNvPr>
            <p:cNvPicPr>
              <a:picLocks noChangeAspect="1"/>
            </p:cNvPicPr>
            <p:nvPr/>
          </p:nvPicPr>
          <p:blipFill>
            <a:blip r:embed="rId2"/>
            <a:stretch>
              <a:fillRect/>
            </a:stretch>
          </p:blipFill>
          <p:spPr>
            <a:xfrm>
              <a:off x="0" y="1617948"/>
              <a:ext cx="4565045" cy="3423783"/>
            </a:xfrm>
            <a:prstGeom prst="rect">
              <a:avLst/>
            </a:prstGeom>
          </p:spPr>
        </p:pic>
        <p:pic>
          <p:nvPicPr>
            <p:cNvPr id="6" name="Picture 5">
              <a:extLst>
                <a:ext uri="{FF2B5EF4-FFF2-40B4-BE49-F238E27FC236}">
                  <a16:creationId xmlns:a16="http://schemas.microsoft.com/office/drawing/2014/main" id="{9F863BCE-D681-B347-8C7F-FDB8FE9CBF7B}"/>
                </a:ext>
              </a:extLst>
            </p:cNvPr>
            <p:cNvPicPr>
              <a:picLocks noChangeAspect="1"/>
            </p:cNvPicPr>
            <p:nvPr/>
          </p:nvPicPr>
          <p:blipFill>
            <a:blip r:embed="rId3"/>
            <a:stretch>
              <a:fillRect/>
            </a:stretch>
          </p:blipFill>
          <p:spPr>
            <a:xfrm>
              <a:off x="4572000" y="1626950"/>
              <a:ext cx="4565045" cy="3423783"/>
            </a:xfrm>
            <a:prstGeom prst="rect">
              <a:avLst/>
            </a:prstGeom>
          </p:spPr>
        </p:pic>
        <p:sp>
          <p:nvSpPr>
            <p:cNvPr id="9" name="TextBox 8"/>
            <p:cNvSpPr txBox="1"/>
            <p:nvPr/>
          </p:nvSpPr>
          <p:spPr>
            <a:xfrm>
              <a:off x="5188447" y="1157199"/>
              <a:ext cx="3601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20%-30% improvement</a:t>
              </a:r>
              <a:r>
                <a:rPr lang="en-US" b="1" dirty="0">
                  <a:solidFill>
                    <a:prstClr val="black"/>
                  </a:solidFill>
                  <a:latin typeface="Calibri" panose="020F0502020204030204"/>
                </a:rPr>
                <a:t> in intensity</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735559" y="1157199"/>
              <a:ext cx="32367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200-400% improvement in track</a:t>
              </a:r>
            </a:p>
          </p:txBody>
        </p:sp>
      </p:grpSp>
      <p:sp>
        <p:nvSpPr>
          <p:cNvPr id="3" name="TextBox 2"/>
          <p:cNvSpPr txBox="1"/>
          <p:nvPr/>
        </p:nvSpPr>
        <p:spPr>
          <a:xfrm>
            <a:off x="89048" y="91609"/>
            <a:ext cx="9053249" cy="830997"/>
          </a:xfrm>
          <a:prstGeom prst="rect">
            <a:avLst/>
          </a:prstGeom>
          <a:noFill/>
        </p:spPr>
        <p:txBody>
          <a:bodyPr wrap="square" rtlCol="0">
            <a:spAutoFit/>
          </a:bodyPr>
          <a:lstStyle/>
          <a:p>
            <a:pPr lvl="0" algn="ctr" defTabSz="914400">
              <a:defRPr/>
            </a:pPr>
            <a:r>
              <a:rPr lang="en-US" sz="2400" b="1" dirty="0">
                <a:solidFill>
                  <a:schemeClr val="bg1"/>
                </a:solidFill>
              </a:rPr>
              <a:t>Forecast Track and Intensity Forecast Improvements </a:t>
            </a:r>
          </a:p>
          <a:p>
            <a:pPr lvl="0" algn="ctr" defTabSz="914400">
              <a:defRPr/>
            </a:pPr>
            <a:r>
              <a:rPr lang="en-US" sz="2400" b="1" dirty="0">
                <a:solidFill>
                  <a:schemeClr val="bg1"/>
                </a:solidFill>
              </a:rPr>
              <a:t>Over the Last 30 years</a:t>
            </a:r>
          </a:p>
        </p:txBody>
      </p:sp>
      <p:pic>
        <p:nvPicPr>
          <p:cNvPr id="7" name="Picture 6">
            <a:extLst>
              <a:ext uri="{FF2B5EF4-FFF2-40B4-BE49-F238E27FC236}">
                <a16:creationId xmlns:a16="http://schemas.microsoft.com/office/drawing/2014/main" id="{F26D9204-45EF-0047-BA96-250D8ACE8EEB}"/>
              </a:ext>
            </a:extLst>
          </p:cNvPr>
          <p:cNvPicPr>
            <a:picLocks noChangeAspect="1"/>
          </p:cNvPicPr>
          <p:nvPr/>
        </p:nvPicPr>
        <p:blipFill>
          <a:blip r:embed="rId4"/>
          <a:stretch>
            <a:fillRect/>
          </a:stretch>
        </p:blipFill>
        <p:spPr>
          <a:xfrm>
            <a:off x="622594" y="31666"/>
            <a:ext cx="487749" cy="515620"/>
          </a:xfrm>
          <a:prstGeom prst="rect">
            <a:avLst/>
          </a:prstGeom>
        </p:spPr>
      </p:pic>
      <p:pic>
        <p:nvPicPr>
          <p:cNvPr id="8" name="Picture 7">
            <a:extLst>
              <a:ext uri="{FF2B5EF4-FFF2-40B4-BE49-F238E27FC236}">
                <a16:creationId xmlns:a16="http://schemas.microsoft.com/office/drawing/2014/main" id="{B7AE67AD-2A36-664B-A581-A1814A1E77B3}"/>
              </a:ext>
            </a:extLst>
          </p:cNvPr>
          <p:cNvPicPr>
            <a:picLocks noChangeAspect="1"/>
          </p:cNvPicPr>
          <p:nvPr/>
        </p:nvPicPr>
        <p:blipFill>
          <a:blip r:embed="rId5"/>
          <a:stretch>
            <a:fillRect/>
          </a:stretch>
        </p:blipFill>
        <p:spPr>
          <a:xfrm>
            <a:off x="89048" y="54526"/>
            <a:ext cx="444500" cy="469900"/>
          </a:xfrm>
          <a:prstGeom prst="rect">
            <a:avLst/>
          </a:prstGeom>
        </p:spPr>
      </p:pic>
      <p:sp>
        <p:nvSpPr>
          <p:cNvPr id="13" name="TextBox 12">
            <a:extLst>
              <a:ext uri="{FF2B5EF4-FFF2-40B4-BE49-F238E27FC236}">
                <a16:creationId xmlns:a16="http://schemas.microsoft.com/office/drawing/2014/main" id="{8BB1712F-0D84-4081-A89C-1CB641051CC6}"/>
              </a:ext>
            </a:extLst>
          </p:cNvPr>
          <p:cNvSpPr txBox="1"/>
          <p:nvPr/>
        </p:nvSpPr>
        <p:spPr>
          <a:xfrm>
            <a:off x="174773" y="4380931"/>
            <a:ext cx="9144000" cy="1785104"/>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1200"/>
              </a:spcAft>
              <a:buClrTx/>
              <a:buSzTx/>
              <a:tabLst/>
              <a:defRPr/>
            </a:pP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Evacuate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vs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Shelter-In-Place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decisions are often made 3-5 days ahead based on the forecast intensity at landfall</a:t>
            </a:r>
          </a:p>
          <a:p>
            <a:pPr marL="342900" marR="0" lvl="0" indent="-34290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200" dirty="0">
                <a:solidFill>
                  <a:prstClr val="black"/>
                </a:solidFill>
                <a:latin typeface="Calibri" panose="020F0502020204030204"/>
              </a:rPr>
              <a:t>The </a:t>
            </a:r>
            <a:r>
              <a:rPr lang="en-US" sz="2200" b="1" dirty="0">
                <a:solidFill>
                  <a:prstClr val="black"/>
                </a:solidFill>
                <a:latin typeface="Calibri" panose="020F0502020204030204"/>
              </a:rPr>
              <a:t>Ocean</a:t>
            </a:r>
            <a:r>
              <a:rPr lang="en-US" sz="2200" dirty="0">
                <a:solidFill>
                  <a:prstClr val="black"/>
                </a:solidFill>
                <a:latin typeface="Calibri" panose="020F0502020204030204"/>
              </a:rPr>
              <a:t> is the </a:t>
            </a:r>
            <a:r>
              <a:rPr lang="en-US" sz="2200" b="1" dirty="0">
                <a:solidFill>
                  <a:prstClr val="black"/>
                </a:solidFill>
                <a:latin typeface="Calibri" panose="020F0502020204030204"/>
              </a:rPr>
              <a:t>Energy Source</a:t>
            </a:r>
            <a:r>
              <a:rPr lang="en-US" sz="2200" dirty="0">
                <a:solidFill>
                  <a:prstClr val="black"/>
                </a:solidFill>
                <a:latin typeface="Calibri" panose="020F0502020204030204"/>
              </a:rPr>
              <a:t> for the hurricane, impacting its intensity</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7AF2D93-7D93-42D8-878D-59044B55C78A}"/>
              </a:ext>
            </a:extLst>
          </p:cNvPr>
          <p:cNvSpPr txBox="1"/>
          <p:nvPr/>
        </p:nvSpPr>
        <p:spPr>
          <a:xfrm>
            <a:off x="4324888" y="1030328"/>
            <a:ext cx="4452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v</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t>
            </a:r>
          </a:p>
        </p:txBody>
      </p:sp>
    </p:spTree>
    <p:extLst>
      <p:ext uri="{BB962C8B-B14F-4D97-AF65-F5344CB8AC3E}">
        <p14:creationId xmlns:p14="http://schemas.microsoft.com/office/powerpoint/2010/main" val="52709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8B38721-0704-6343-ADCB-DD99589D2366}"/>
              </a:ext>
            </a:extLst>
          </p:cNvPr>
          <p:cNvSpPr txBox="1"/>
          <p:nvPr/>
        </p:nvSpPr>
        <p:spPr>
          <a:xfrm>
            <a:off x="773155" y="2543375"/>
            <a:ext cx="184731" cy="369332"/>
          </a:xfrm>
          <a:prstGeom prst="rect">
            <a:avLst/>
          </a:prstGeom>
          <a:noFill/>
        </p:spPr>
        <p:txBody>
          <a:bodyPr wrap="none" rtlCol="0">
            <a:spAutoFit/>
          </a:bodyPr>
          <a:lstStyle/>
          <a:p>
            <a:endParaRPr lang="en-US" dirty="0"/>
          </a:p>
        </p:txBody>
      </p:sp>
      <p:sp>
        <p:nvSpPr>
          <p:cNvPr id="18" name="TextBox 17">
            <a:extLst>
              <a:ext uri="{FF2B5EF4-FFF2-40B4-BE49-F238E27FC236}">
                <a16:creationId xmlns:a16="http://schemas.microsoft.com/office/drawing/2014/main" id="{14120E44-79D1-E148-9FC2-94DCAF4827E5}"/>
              </a:ext>
            </a:extLst>
          </p:cNvPr>
          <p:cNvSpPr txBox="1"/>
          <p:nvPr/>
        </p:nvSpPr>
        <p:spPr>
          <a:xfrm>
            <a:off x="2440723" y="2929665"/>
            <a:ext cx="1148481" cy="1200329"/>
          </a:xfrm>
          <a:prstGeom prst="rect">
            <a:avLst/>
          </a:prstGeom>
          <a:noFill/>
        </p:spPr>
        <p:txBody>
          <a:bodyPr wrap="square" rtlCol="0">
            <a:spAutoFit/>
          </a:bodyPr>
          <a:lstStyle/>
          <a:p>
            <a:r>
              <a:rPr lang="en-US" dirty="0">
                <a:solidFill>
                  <a:schemeClr val="bg1"/>
                </a:solidFill>
              </a:rPr>
              <a:t>Gulf Stream,</a:t>
            </a:r>
          </a:p>
          <a:p>
            <a:r>
              <a:rPr lang="en-US" dirty="0">
                <a:solidFill>
                  <a:schemeClr val="bg1"/>
                </a:solidFill>
              </a:rPr>
              <a:t>Shelf</a:t>
            </a:r>
          </a:p>
          <a:p>
            <a:endParaRPr lang="en-US" dirty="0">
              <a:solidFill>
                <a:schemeClr val="bg1"/>
              </a:solidFill>
            </a:endParaRPr>
          </a:p>
        </p:txBody>
      </p:sp>
      <p:sp>
        <p:nvSpPr>
          <p:cNvPr id="20" name="TextBox 19">
            <a:extLst>
              <a:ext uri="{FF2B5EF4-FFF2-40B4-BE49-F238E27FC236}">
                <a16:creationId xmlns:a16="http://schemas.microsoft.com/office/drawing/2014/main" id="{62DEEE9F-82A4-4646-9E33-43A62C0B2B6D}"/>
              </a:ext>
            </a:extLst>
          </p:cNvPr>
          <p:cNvSpPr txBox="1"/>
          <p:nvPr/>
        </p:nvSpPr>
        <p:spPr>
          <a:xfrm>
            <a:off x="0" y="11447"/>
            <a:ext cx="9134088" cy="430887"/>
          </a:xfrm>
          <a:prstGeom prst="rect">
            <a:avLst/>
          </a:prstGeom>
          <a:noFill/>
        </p:spPr>
        <p:txBody>
          <a:bodyPr wrap="square" rtlCol="0">
            <a:spAutoFit/>
          </a:bodyPr>
          <a:lstStyle/>
          <a:p>
            <a:pPr algn="ctr"/>
            <a:r>
              <a:rPr lang="en-US" sz="2200" b="1" dirty="0">
                <a:solidFill>
                  <a:schemeClr val="bg1"/>
                </a:solidFill>
              </a:rPr>
              <a:t>Regional </a:t>
            </a:r>
            <a:r>
              <a:rPr lang="en-US" sz="2200" b="1" u="sng" dirty="0">
                <a:solidFill>
                  <a:schemeClr val="bg1"/>
                </a:solidFill>
              </a:rPr>
              <a:t>Essential Ocean Features </a:t>
            </a:r>
            <a:r>
              <a:rPr lang="en-US" sz="2200" b="1" dirty="0">
                <a:solidFill>
                  <a:schemeClr val="bg1"/>
                </a:solidFill>
              </a:rPr>
              <a:t>Impacting Atlantic Hurricane Intensity</a:t>
            </a:r>
          </a:p>
        </p:txBody>
      </p:sp>
      <p:sp>
        <p:nvSpPr>
          <p:cNvPr id="17" name="TextBox 16">
            <a:extLst>
              <a:ext uri="{FF2B5EF4-FFF2-40B4-BE49-F238E27FC236}">
                <a16:creationId xmlns:a16="http://schemas.microsoft.com/office/drawing/2014/main" id="{19E26F06-4E99-384C-9BDD-0CA190863F3E}"/>
              </a:ext>
            </a:extLst>
          </p:cNvPr>
          <p:cNvSpPr txBox="1"/>
          <p:nvPr/>
        </p:nvSpPr>
        <p:spPr>
          <a:xfrm>
            <a:off x="4118195" y="5114308"/>
            <a:ext cx="1324115" cy="923330"/>
          </a:xfrm>
          <a:prstGeom prst="rect">
            <a:avLst/>
          </a:prstGeom>
          <a:noFill/>
        </p:spPr>
        <p:txBody>
          <a:bodyPr wrap="square" rtlCol="0">
            <a:spAutoFit/>
          </a:bodyPr>
          <a:lstStyle/>
          <a:p>
            <a:r>
              <a:rPr lang="en-US" dirty="0">
                <a:solidFill>
                  <a:schemeClr val="bg1"/>
                </a:solidFill>
              </a:rPr>
              <a:t>Heat &amp; Fresh Water </a:t>
            </a:r>
          </a:p>
          <a:p>
            <a:r>
              <a:rPr lang="en-US" dirty="0">
                <a:solidFill>
                  <a:schemeClr val="bg1"/>
                </a:solidFill>
              </a:rPr>
              <a:t>Inflow</a:t>
            </a:r>
          </a:p>
        </p:txBody>
      </p:sp>
      <p:grpSp>
        <p:nvGrpSpPr>
          <p:cNvPr id="12" name="Group 11">
            <a:extLst>
              <a:ext uri="{FF2B5EF4-FFF2-40B4-BE49-F238E27FC236}">
                <a16:creationId xmlns:a16="http://schemas.microsoft.com/office/drawing/2014/main" id="{4EB6B665-12D3-4645-9981-6E61B3B9385A}"/>
              </a:ext>
            </a:extLst>
          </p:cNvPr>
          <p:cNvGrpSpPr/>
          <p:nvPr/>
        </p:nvGrpSpPr>
        <p:grpSpPr>
          <a:xfrm>
            <a:off x="0" y="-976590"/>
            <a:ext cx="6428014" cy="7246662"/>
            <a:chOff x="9912" y="-400324"/>
            <a:chExt cx="6428014" cy="7246662"/>
          </a:xfrm>
        </p:grpSpPr>
        <p:pic>
          <p:nvPicPr>
            <p:cNvPr id="5" name="Picture 4">
              <a:extLst>
                <a:ext uri="{FF2B5EF4-FFF2-40B4-BE49-F238E27FC236}">
                  <a16:creationId xmlns:a16="http://schemas.microsoft.com/office/drawing/2014/main" id="{ECE311F2-B3DE-B545-8A99-CF4680AF256A}"/>
                </a:ext>
              </a:extLst>
            </p:cNvPr>
            <p:cNvPicPr>
              <a:picLocks noChangeAspect="1"/>
            </p:cNvPicPr>
            <p:nvPr/>
          </p:nvPicPr>
          <p:blipFill rotWithShape="1">
            <a:blip r:embed="rId2"/>
            <a:srcRect l="25119" t="-19523" r="15238" b="19523"/>
            <a:stretch/>
          </p:blipFill>
          <p:spPr>
            <a:xfrm>
              <a:off x="9912" y="-400324"/>
              <a:ext cx="6428014" cy="7229161"/>
            </a:xfrm>
            <a:prstGeom prst="rect">
              <a:avLst/>
            </a:prstGeom>
          </p:spPr>
        </p:pic>
        <p:sp>
          <p:nvSpPr>
            <p:cNvPr id="7" name="Oval 6">
              <a:extLst>
                <a:ext uri="{FF2B5EF4-FFF2-40B4-BE49-F238E27FC236}">
                  <a16:creationId xmlns:a16="http://schemas.microsoft.com/office/drawing/2014/main" id="{F7BCC1D9-7D3B-574C-B975-B5444743AA8E}"/>
                </a:ext>
              </a:extLst>
            </p:cNvPr>
            <p:cNvSpPr/>
            <p:nvPr/>
          </p:nvSpPr>
          <p:spPr>
            <a:xfrm>
              <a:off x="4012521" y="4636976"/>
              <a:ext cx="1513352" cy="17091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F4FDAB-33D1-F248-910D-70A7B021BA4F}"/>
                </a:ext>
              </a:extLst>
            </p:cNvPr>
            <p:cNvSpPr/>
            <p:nvPr/>
          </p:nvSpPr>
          <p:spPr>
            <a:xfrm rot="727118">
              <a:off x="2133829" y="2417403"/>
              <a:ext cx="1173825" cy="21612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BCBB962-B346-314A-B719-482C1AA5C552}"/>
                </a:ext>
              </a:extLst>
            </p:cNvPr>
            <p:cNvSpPr/>
            <p:nvPr/>
          </p:nvSpPr>
          <p:spPr>
            <a:xfrm>
              <a:off x="45569" y="3048877"/>
              <a:ext cx="2538588" cy="2527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C05499-8D85-F24D-8292-D4B1AF970068}"/>
                </a:ext>
              </a:extLst>
            </p:cNvPr>
            <p:cNvSpPr/>
            <p:nvPr/>
          </p:nvSpPr>
          <p:spPr>
            <a:xfrm rot="2647318">
              <a:off x="2997528" y="1224397"/>
              <a:ext cx="1312278" cy="1883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7FCF844-CAAB-7C4B-A9CE-EFD15B60A11F}"/>
                </a:ext>
              </a:extLst>
            </p:cNvPr>
            <p:cNvSpPr/>
            <p:nvPr/>
          </p:nvSpPr>
          <p:spPr>
            <a:xfrm>
              <a:off x="1099424" y="4029434"/>
              <a:ext cx="4778827" cy="2816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83C8EE-39EC-C845-9F50-548D74D54B6B}"/>
                </a:ext>
              </a:extLst>
            </p:cNvPr>
            <p:cNvSpPr txBox="1"/>
            <p:nvPr/>
          </p:nvSpPr>
          <p:spPr>
            <a:xfrm>
              <a:off x="386086" y="3653686"/>
              <a:ext cx="1473160" cy="923330"/>
            </a:xfrm>
            <a:prstGeom prst="rect">
              <a:avLst/>
            </a:prstGeom>
            <a:noFill/>
          </p:spPr>
          <p:txBody>
            <a:bodyPr wrap="none" rtlCol="0">
              <a:spAutoFit/>
            </a:bodyPr>
            <a:lstStyle/>
            <a:p>
              <a:r>
                <a:rPr lang="en-US" dirty="0">
                  <a:solidFill>
                    <a:schemeClr val="bg1"/>
                  </a:solidFill>
                </a:rPr>
                <a:t>Loop Current,</a:t>
              </a:r>
            </a:p>
            <a:p>
              <a:r>
                <a:rPr lang="en-US" dirty="0">
                  <a:solidFill>
                    <a:schemeClr val="bg1"/>
                  </a:solidFill>
                </a:rPr>
                <a:t>Eddies, </a:t>
              </a:r>
            </a:p>
            <a:p>
              <a:r>
                <a:rPr lang="en-US" dirty="0">
                  <a:solidFill>
                    <a:schemeClr val="bg1"/>
                  </a:solidFill>
                </a:rPr>
                <a:t>Fresh Water</a:t>
              </a:r>
            </a:p>
          </p:txBody>
        </p:sp>
        <p:sp>
          <p:nvSpPr>
            <p:cNvPr id="16" name="TextBox 15">
              <a:extLst>
                <a:ext uri="{FF2B5EF4-FFF2-40B4-BE49-F238E27FC236}">
                  <a16:creationId xmlns:a16="http://schemas.microsoft.com/office/drawing/2014/main" id="{0A6FCF75-AE89-BE43-915C-6AAAC7053151}"/>
                </a:ext>
              </a:extLst>
            </p:cNvPr>
            <p:cNvSpPr txBox="1"/>
            <p:nvPr/>
          </p:nvSpPr>
          <p:spPr>
            <a:xfrm>
              <a:off x="2363479" y="4932763"/>
              <a:ext cx="1869720" cy="1477328"/>
            </a:xfrm>
            <a:prstGeom prst="rect">
              <a:avLst/>
            </a:prstGeom>
            <a:noFill/>
          </p:spPr>
          <p:txBody>
            <a:bodyPr wrap="square" rtlCol="0">
              <a:spAutoFit/>
            </a:bodyPr>
            <a:lstStyle/>
            <a:p>
              <a:r>
                <a:rPr lang="en-US" dirty="0">
                  <a:solidFill>
                    <a:schemeClr val="bg1"/>
                  </a:solidFill>
                </a:rPr>
                <a:t>Warm Pool, </a:t>
              </a:r>
            </a:p>
            <a:p>
              <a:r>
                <a:rPr lang="en-US" dirty="0">
                  <a:solidFill>
                    <a:schemeClr val="bg1"/>
                  </a:solidFill>
                </a:rPr>
                <a:t>Upper Ocean Heat Content, </a:t>
              </a:r>
            </a:p>
            <a:p>
              <a:r>
                <a:rPr lang="en-US" dirty="0">
                  <a:solidFill>
                    <a:schemeClr val="bg1"/>
                  </a:solidFill>
                </a:rPr>
                <a:t>Fresh Water Barrier Layers</a:t>
              </a:r>
            </a:p>
          </p:txBody>
        </p:sp>
        <p:sp>
          <p:nvSpPr>
            <p:cNvPr id="19" name="TextBox 18">
              <a:extLst>
                <a:ext uri="{FF2B5EF4-FFF2-40B4-BE49-F238E27FC236}">
                  <a16:creationId xmlns:a16="http://schemas.microsoft.com/office/drawing/2014/main" id="{8CEF2062-9C3D-674D-83EC-0C5CF3DB9F0C}"/>
                </a:ext>
              </a:extLst>
            </p:cNvPr>
            <p:cNvSpPr txBox="1"/>
            <p:nvPr/>
          </p:nvSpPr>
          <p:spPr>
            <a:xfrm>
              <a:off x="3017787" y="1725060"/>
              <a:ext cx="1567042" cy="923330"/>
            </a:xfrm>
            <a:prstGeom prst="rect">
              <a:avLst/>
            </a:prstGeom>
            <a:noFill/>
          </p:spPr>
          <p:txBody>
            <a:bodyPr wrap="square" rtlCol="0">
              <a:spAutoFit/>
            </a:bodyPr>
            <a:lstStyle/>
            <a:p>
              <a:r>
                <a:rPr lang="en-US" dirty="0">
                  <a:solidFill>
                    <a:schemeClr val="bg1"/>
                  </a:solidFill>
                </a:rPr>
                <a:t>Seasonal Stratification, Cold Pool</a:t>
              </a:r>
            </a:p>
          </p:txBody>
        </p:sp>
        <p:sp>
          <p:nvSpPr>
            <p:cNvPr id="4" name="TextBox 3">
              <a:extLst>
                <a:ext uri="{FF2B5EF4-FFF2-40B4-BE49-F238E27FC236}">
                  <a16:creationId xmlns:a16="http://schemas.microsoft.com/office/drawing/2014/main" id="{C867562C-97B2-C54E-A70D-5A51B02D1F9B}"/>
                </a:ext>
              </a:extLst>
            </p:cNvPr>
            <p:cNvSpPr txBox="1"/>
            <p:nvPr/>
          </p:nvSpPr>
          <p:spPr>
            <a:xfrm>
              <a:off x="224113" y="1361478"/>
              <a:ext cx="1467545" cy="1200329"/>
            </a:xfrm>
            <a:prstGeom prst="rect">
              <a:avLst/>
            </a:prstGeom>
            <a:noFill/>
          </p:spPr>
          <p:txBody>
            <a:bodyPr wrap="square" rtlCol="0">
              <a:spAutoFit/>
            </a:bodyPr>
            <a:lstStyle/>
            <a:p>
              <a:pPr algn="ctr"/>
              <a:r>
                <a:rPr lang="en-US" dirty="0">
                  <a:solidFill>
                    <a:schemeClr val="bg1"/>
                  </a:solidFill>
                </a:rPr>
                <a:t>Essential Ocean Features</a:t>
              </a:r>
            </a:p>
            <a:p>
              <a:pPr algn="ctr"/>
              <a:r>
                <a:rPr lang="en-US" dirty="0">
                  <a:solidFill>
                    <a:schemeClr val="bg1"/>
                  </a:solidFill>
                </a:rPr>
                <a:t>By Region</a:t>
              </a:r>
            </a:p>
          </p:txBody>
        </p:sp>
      </p:grpSp>
      <p:sp>
        <p:nvSpPr>
          <p:cNvPr id="21" name="TextBox 20">
            <a:extLst>
              <a:ext uri="{FF2B5EF4-FFF2-40B4-BE49-F238E27FC236}">
                <a16:creationId xmlns:a16="http://schemas.microsoft.com/office/drawing/2014/main" id="{522A5801-8726-5147-9930-A9BBD08D2633}"/>
              </a:ext>
            </a:extLst>
          </p:cNvPr>
          <p:cNvSpPr txBox="1"/>
          <p:nvPr/>
        </p:nvSpPr>
        <p:spPr>
          <a:xfrm>
            <a:off x="5360272" y="608241"/>
            <a:ext cx="3776723" cy="2739211"/>
          </a:xfrm>
          <a:prstGeom prst="rect">
            <a:avLst/>
          </a:prstGeom>
          <a:solidFill>
            <a:srgbClr val="D6D6D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Irene (2011) &amp; Sandy (2012)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Glenn et al., 2016 Nature </a:t>
            </a:r>
            <a:r>
              <a:rPr lang="en-US" sz="1600" dirty="0">
                <a:solidFill>
                  <a:srgbClr val="FF0000"/>
                </a:solidFill>
                <a:latin typeface="Calibri" panose="020F0502020204030204"/>
              </a:rPr>
              <a:t>Comms</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Seroka et al., 2016 MWR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Seroka et al., 2017 JGR Oceans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Miles et al., 2017 JGR Oceans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1600" dirty="0">
                <a:solidFill>
                  <a:srgbClr val="FF0000"/>
                </a:solidFill>
                <a:latin typeface="Calibri" panose="020F0502020204030204"/>
              </a:rPr>
              <a:t>Xu</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et al., 2018 </a:t>
            </a:r>
            <a:r>
              <a:rPr kumimoji="0" lang="en-US" sz="1600" b="0" i="0" u="none" strike="noStrike" kern="1200" cap="none" spc="0" normalizeH="0" baseline="0" noProof="0" dirty="0" err="1">
                <a:ln>
                  <a:noFill/>
                </a:ln>
                <a:solidFill>
                  <a:srgbClr val="FF0000"/>
                </a:solidFill>
                <a:effectLst/>
                <a:uLnTx/>
                <a:uFillTx/>
                <a:latin typeface="Calibri" panose="020F0502020204030204"/>
                <a:ea typeface="+mn-ea"/>
                <a:cs typeface="+mn-cs"/>
              </a:rPr>
              <a:t>Chal</a:t>
            </a:r>
            <a:r>
              <a:rPr lang="en-US" sz="1600" dirty="0">
                <a:solidFill>
                  <a:srgbClr val="FF0000"/>
                </a:solidFill>
                <a:latin typeface="Calibri" panose="020F0502020204030204"/>
              </a:rPr>
              <a:t> </a:t>
            </a:r>
            <a:r>
              <a:rPr lang="en-US" sz="1600" dirty="0" err="1">
                <a:solidFill>
                  <a:srgbClr val="FF0000"/>
                </a:solidFill>
                <a:latin typeface="Calibri" panose="020F0502020204030204"/>
              </a:rPr>
              <a:t>Innov</a:t>
            </a:r>
            <a:r>
              <a:rPr lang="en-US" sz="1600" dirty="0">
                <a:solidFill>
                  <a:srgbClr val="FF0000"/>
                </a:solidFill>
                <a:latin typeface="Calibri" panose="020F0502020204030204"/>
              </a:rPr>
              <a:t> </a:t>
            </a:r>
            <a:r>
              <a:rPr lang="en-US" sz="1600" dirty="0" err="1">
                <a:solidFill>
                  <a:srgbClr val="FF0000"/>
                </a:solidFill>
                <a:latin typeface="Calibri" panose="020F0502020204030204"/>
              </a:rPr>
              <a:t>Oce</a:t>
            </a:r>
            <a:r>
              <a:rPr lang="en-US" sz="1600" dirty="0">
                <a:solidFill>
                  <a:srgbClr val="FF0000"/>
                </a:solidFill>
                <a:latin typeface="Calibri" panose="020F0502020204030204"/>
              </a:rPr>
              <a:t> Sen</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Watkins </a:t>
            </a:r>
            <a:r>
              <a:rPr kumimoji="0" lang="en-US" sz="1600" b="0" i="0" u="none" strike="noStrike" kern="1200" cap="none" spc="0" normalizeH="0" baseline="0" noProof="0" dirty="0" err="1">
                <a:ln>
                  <a:noFill/>
                </a:ln>
                <a:solidFill>
                  <a:srgbClr val="FF0000"/>
                </a:solidFill>
                <a:effectLst/>
                <a:uLnTx/>
                <a:uFillTx/>
                <a:latin typeface="Calibri" panose="020F0502020204030204"/>
                <a:ea typeface="+mn-ea"/>
                <a:cs typeface="+mn-cs"/>
              </a:rPr>
              <a:t>Ph.D</a:t>
            </a:r>
            <a:r>
              <a:rPr lang="en-US" sz="1600" dirty="0">
                <a:solidFill>
                  <a:srgbClr val="FF0000"/>
                </a:solidFill>
                <a:latin typeface="Calibri" panose="020F0502020204030204"/>
              </a:rPr>
              <a: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Thesis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Calibri" panose="020F0502020204030204"/>
              </a:rPr>
              <a:t> Coakley Ph.D. 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Calibri" panose="020F0502020204030204"/>
              </a:rPr>
              <a:t> Ramos-Valle Ph.D. 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latin typeface="Calibri" panose="020F0502020204030204"/>
              </a:rPr>
              <a:t> …</a:t>
            </a:r>
          </a:p>
        </p:txBody>
      </p:sp>
      <p:sp>
        <p:nvSpPr>
          <p:cNvPr id="3" name="Right Arrow 2">
            <a:extLst>
              <a:ext uri="{FF2B5EF4-FFF2-40B4-BE49-F238E27FC236}">
                <a16:creationId xmlns:a16="http://schemas.microsoft.com/office/drawing/2014/main" id="{E1D6781F-FE02-7D4C-9761-DAD72301D0AF}"/>
              </a:ext>
            </a:extLst>
          </p:cNvPr>
          <p:cNvSpPr/>
          <p:nvPr/>
        </p:nvSpPr>
        <p:spPr>
          <a:xfrm flipH="1">
            <a:off x="4464049" y="873747"/>
            <a:ext cx="978408" cy="159336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AF139A3-6FC5-C64E-B87F-F3F9F68E0B5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02535" y="3461775"/>
            <a:ext cx="2157032" cy="2573379"/>
          </a:xfrm>
          <a:prstGeom prst="rect">
            <a:avLst/>
          </a:prstGeom>
          <a:ln>
            <a:solidFill>
              <a:schemeClr val="accent1"/>
            </a:solidFill>
          </a:ln>
        </p:spPr>
      </p:pic>
    </p:spTree>
    <p:extLst>
      <p:ext uri="{BB962C8B-B14F-4D97-AF65-F5344CB8AC3E}">
        <p14:creationId xmlns:p14="http://schemas.microsoft.com/office/powerpoint/2010/main" val="1297032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75835" y="1675771"/>
            <a:ext cx="2820753" cy="2220453"/>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47257" y="1676903"/>
            <a:ext cx="2820753" cy="221932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835" y="3919176"/>
            <a:ext cx="2820753" cy="2115565"/>
          </a:xfrm>
          <a:prstGeom prst="rect">
            <a:avLst/>
          </a:prstGeom>
        </p:spPr>
      </p:pic>
      <p:sp>
        <p:nvSpPr>
          <p:cNvPr id="2" name="TextBox 1"/>
          <p:cNvSpPr txBox="1"/>
          <p:nvPr/>
        </p:nvSpPr>
        <p:spPr>
          <a:xfrm>
            <a:off x="4096588" y="4505938"/>
            <a:ext cx="723899" cy="674928"/>
          </a:xfrm>
          <a:prstGeom prst="rect">
            <a:avLst/>
          </a:prstGeom>
          <a:noFill/>
        </p:spPr>
        <p:txBody>
          <a:bodyPr wrap="square" rtlCol="0">
            <a:spAutoFit/>
          </a:bodyPr>
          <a:lstStyle/>
          <a:p>
            <a:r>
              <a:rPr lang="en-US" sz="1893" dirty="0"/>
              <a:t>Since </a:t>
            </a:r>
          </a:p>
          <a:p>
            <a:r>
              <a:rPr lang="en-US" sz="1893" dirty="0"/>
              <a:t>1946</a:t>
            </a:r>
          </a:p>
        </p:txBody>
      </p:sp>
      <p:sp>
        <p:nvSpPr>
          <p:cNvPr id="9" name="TextBox 8"/>
          <p:cNvSpPr txBox="1"/>
          <p:nvPr/>
        </p:nvSpPr>
        <p:spPr>
          <a:xfrm>
            <a:off x="7889521" y="4585577"/>
            <a:ext cx="978611" cy="674928"/>
          </a:xfrm>
          <a:prstGeom prst="rect">
            <a:avLst/>
          </a:prstGeom>
          <a:noFill/>
        </p:spPr>
        <p:txBody>
          <a:bodyPr wrap="square" rtlCol="0">
            <a:spAutoFit/>
          </a:bodyPr>
          <a:lstStyle/>
          <a:p>
            <a:pPr algn="ctr"/>
            <a:r>
              <a:rPr lang="en-US" sz="1893" dirty="0"/>
              <a:t>Since 2014</a:t>
            </a:r>
          </a:p>
        </p:txBody>
      </p:sp>
      <p:sp>
        <p:nvSpPr>
          <p:cNvPr id="5" name="TextBox 4">
            <a:extLst>
              <a:ext uri="{FF2B5EF4-FFF2-40B4-BE49-F238E27FC236}">
                <a16:creationId xmlns:a16="http://schemas.microsoft.com/office/drawing/2014/main" id="{030B99F2-4A24-A54D-97FC-8F0D47BBC6D4}"/>
              </a:ext>
            </a:extLst>
          </p:cNvPr>
          <p:cNvSpPr txBox="1"/>
          <p:nvPr/>
        </p:nvSpPr>
        <p:spPr>
          <a:xfrm>
            <a:off x="1" y="56775"/>
            <a:ext cx="9144000" cy="954107"/>
          </a:xfrm>
          <a:prstGeom prst="rect">
            <a:avLst/>
          </a:prstGeom>
          <a:noFill/>
        </p:spPr>
        <p:txBody>
          <a:bodyPr wrap="square" rtlCol="0">
            <a:spAutoFit/>
          </a:bodyPr>
          <a:lstStyle/>
          <a:p>
            <a:r>
              <a:rPr lang="en-US" sz="2800" b="1" dirty="0">
                <a:solidFill>
                  <a:schemeClr val="bg1"/>
                </a:solidFill>
              </a:rPr>
              <a:t>Hurricane Gliders: Key to Understanding Intensity Nationally</a:t>
            </a:r>
          </a:p>
          <a:p>
            <a:endParaRPr lang="en-US" sz="2800" dirty="0"/>
          </a:p>
        </p:txBody>
      </p:sp>
      <p:grpSp>
        <p:nvGrpSpPr>
          <p:cNvPr id="13" name="Group 12">
            <a:extLst>
              <a:ext uri="{FF2B5EF4-FFF2-40B4-BE49-F238E27FC236}">
                <a16:creationId xmlns:a16="http://schemas.microsoft.com/office/drawing/2014/main" id="{FC6AA743-2B93-49DE-A4CD-577FE90795B7}"/>
              </a:ext>
            </a:extLst>
          </p:cNvPr>
          <p:cNvGrpSpPr/>
          <p:nvPr/>
        </p:nvGrpSpPr>
        <p:grpSpPr>
          <a:xfrm>
            <a:off x="5054053" y="3916728"/>
            <a:ext cx="2838904" cy="2134827"/>
            <a:chOff x="4867082" y="4086697"/>
            <a:chExt cx="2838904" cy="2134827"/>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867082" y="5082778"/>
              <a:ext cx="2838904" cy="1138746"/>
            </a:xfrm>
            <a:prstGeom prst="rect">
              <a:avLst/>
            </a:prstGeom>
          </p:spPr>
        </p:pic>
        <p:sp>
          <p:nvSpPr>
            <p:cNvPr id="12" name="TextBox 11">
              <a:extLst>
                <a:ext uri="{FF2B5EF4-FFF2-40B4-BE49-F238E27FC236}">
                  <a16:creationId xmlns:a16="http://schemas.microsoft.com/office/drawing/2014/main" id="{7E2BCD69-56F7-7B4D-8969-30835D18CF0E}"/>
                </a:ext>
              </a:extLst>
            </p:cNvPr>
            <p:cNvSpPr txBox="1"/>
            <p:nvPr/>
          </p:nvSpPr>
          <p:spPr>
            <a:xfrm>
              <a:off x="4867082" y="4395796"/>
              <a:ext cx="2838643" cy="707886"/>
            </a:xfrm>
            <a:prstGeom prst="rect">
              <a:avLst/>
            </a:prstGeom>
            <a:solidFill>
              <a:schemeClr val="tx1"/>
            </a:solidFill>
          </p:spPr>
          <p:txBody>
            <a:bodyPr wrap="square" rtlCol="0">
              <a:spAutoFit/>
            </a:bodyPr>
            <a:lstStyle/>
            <a:p>
              <a:pPr algn="ctr"/>
              <a:r>
                <a:rPr lang="en-US" sz="4000" b="1" dirty="0">
                  <a:solidFill>
                    <a:schemeClr val="bg1">
                      <a:lumMod val="65000"/>
                    </a:schemeClr>
                  </a:solidFill>
                  <a:latin typeface="Rockwell Extra Bold" charset="0"/>
                  <a:ea typeface="Rockwell Extra Bold" charset="0"/>
                  <a:cs typeface="Rockwell Extra Bold" charset="0"/>
                </a:rPr>
                <a:t>GLIDERS</a:t>
              </a:r>
              <a:endParaRPr lang="en-US" sz="4000" dirty="0">
                <a:latin typeface="Rockwell Extra Bold" charset="0"/>
                <a:ea typeface="Rockwell Extra Bold" charset="0"/>
                <a:cs typeface="Rockwell Extra Bold" charset="0"/>
              </a:endParaRPr>
            </a:p>
          </p:txBody>
        </p:sp>
        <p:sp>
          <p:nvSpPr>
            <p:cNvPr id="3" name="TextBox 2"/>
            <p:cNvSpPr txBox="1"/>
            <p:nvPr/>
          </p:nvSpPr>
          <p:spPr>
            <a:xfrm>
              <a:off x="4867082" y="4086697"/>
              <a:ext cx="2838643" cy="461665"/>
            </a:xfrm>
            <a:prstGeom prst="rect">
              <a:avLst/>
            </a:prstGeom>
            <a:solidFill>
              <a:schemeClr val="tx1"/>
            </a:solidFill>
          </p:spPr>
          <p:txBody>
            <a:bodyPr wrap="square" rtlCol="0">
              <a:spAutoFit/>
            </a:bodyPr>
            <a:lstStyle/>
            <a:p>
              <a:pPr algn="ctr"/>
              <a:r>
                <a:rPr lang="en-US" sz="2400" b="1" dirty="0">
                  <a:solidFill>
                    <a:schemeClr val="bg1">
                      <a:lumMod val="65000"/>
                    </a:schemeClr>
                  </a:solidFill>
                  <a:latin typeface="Arial" charset="0"/>
                  <a:ea typeface="Arial" charset="0"/>
                  <a:cs typeface="Arial" charset="0"/>
                </a:rPr>
                <a:t>HURRICANE  </a:t>
              </a:r>
              <a:endParaRPr lang="en-US" sz="3200" dirty="0">
                <a:latin typeface="Rockwell Extra Bold" charset="0"/>
                <a:ea typeface="Rockwell Extra Bold" charset="0"/>
                <a:cs typeface="Rockwell Extra Bold" charset="0"/>
              </a:endParaRPr>
            </a:p>
          </p:txBody>
        </p:sp>
      </p:grpSp>
      <p:sp>
        <p:nvSpPr>
          <p:cNvPr id="4" name="TextBox 3">
            <a:extLst>
              <a:ext uri="{FF2B5EF4-FFF2-40B4-BE49-F238E27FC236}">
                <a16:creationId xmlns:a16="http://schemas.microsoft.com/office/drawing/2014/main" id="{D5180022-E39D-41BB-B660-94DF8755F6D9}"/>
              </a:ext>
            </a:extLst>
          </p:cNvPr>
          <p:cNvSpPr txBox="1"/>
          <p:nvPr/>
        </p:nvSpPr>
        <p:spPr>
          <a:xfrm>
            <a:off x="631380" y="577884"/>
            <a:ext cx="6143890" cy="1415772"/>
          </a:xfrm>
          <a:prstGeom prst="rect">
            <a:avLst/>
          </a:prstGeom>
          <a:noFill/>
        </p:spPr>
        <p:txBody>
          <a:bodyPr wrap="square" rtlCol="0">
            <a:spAutoFit/>
          </a:bodyPr>
          <a:lstStyle/>
          <a:p>
            <a:r>
              <a:rPr lang="en-US" dirty="0"/>
              <a:t>Soccer Analogy:</a:t>
            </a:r>
          </a:p>
          <a:p>
            <a:pPr marL="342900" indent="-342900">
              <a:buFont typeface="Arial" panose="020B0604020202020204" pitchFamily="34" charset="0"/>
              <a:buChar char="•"/>
            </a:pPr>
            <a:r>
              <a:rPr lang="en-US" sz="1600" b="1" dirty="0"/>
              <a:t>Hurricane Hunters</a:t>
            </a:r>
            <a:r>
              <a:rPr lang="en-US" sz="1600" dirty="0"/>
              <a:t> chase the ball. </a:t>
            </a:r>
          </a:p>
          <a:p>
            <a:pPr marL="342900" indent="-342900">
              <a:buFont typeface="Arial" panose="020B0604020202020204" pitchFamily="34" charset="0"/>
              <a:buChar char="•"/>
            </a:pPr>
            <a:r>
              <a:rPr lang="en-US" sz="1600" b="1" dirty="0"/>
              <a:t>Hurricane Gliders</a:t>
            </a:r>
            <a:r>
              <a:rPr lang="en-US" sz="1600" dirty="0"/>
              <a:t> protect the goal.</a:t>
            </a:r>
          </a:p>
          <a:p>
            <a:pPr marL="342900" indent="-342900">
              <a:buFont typeface="Arial" panose="020B0604020202020204" pitchFamily="34" charset="0"/>
              <a:buChar char="•"/>
            </a:pPr>
            <a:r>
              <a:rPr lang="en-US" sz="1600" dirty="0"/>
              <a:t>Both are required for a winning team</a:t>
            </a:r>
            <a:r>
              <a:rPr lang="en-US" dirty="0"/>
              <a:t>.  </a:t>
            </a:r>
          </a:p>
          <a:p>
            <a:endParaRPr lang="en-US" dirty="0"/>
          </a:p>
        </p:txBody>
      </p:sp>
    </p:spTree>
    <p:extLst>
      <p:ext uri="{BB962C8B-B14F-4D97-AF65-F5344CB8AC3E}">
        <p14:creationId xmlns:p14="http://schemas.microsoft.com/office/powerpoint/2010/main" val="26867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D28A07-C82B-4158-9018-AFB10AF4B50F}"/>
              </a:ext>
            </a:extLst>
          </p:cNvPr>
          <p:cNvSpPr/>
          <p:nvPr/>
        </p:nvSpPr>
        <p:spPr>
          <a:xfrm>
            <a:off x="0" y="568663"/>
            <a:ext cx="9144000" cy="332474"/>
          </a:xfrm>
          <a:prstGeom prst="rect">
            <a:avLst/>
          </a:prstGeom>
          <a:solidFill>
            <a:srgbClr val="0F7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3E69A5-825A-4642-8022-2C7677B7C35B}"/>
              </a:ext>
            </a:extLst>
          </p:cNvPr>
          <p:cNvPicPr>
            <a:picLocks noChangeAspect="1"/>
          </p:cNvPicPr>
          <p:nvPr/>
        </p:nvPicPr>
        <p:blipFill>
          <a:blip r:embed="rId2"/>
          <a:stretch>
            <a:fillRect/>
          </a:stretch>
        </p:blipFill>
        <p:spPr>
          <a:xfrm>
            <a:off x="211183" y="901137"/>
            <a:ext cx="5336177" cy="5336177"/>
          </a:xfrm>
          <a:prstGeom prst="rect">
            <a:avLst/>
          </a:prstGeom>
        </p:spPr>
      </p:pic>
      <p:sp>
        <p:nvSpPr>
          <p:cNvPr id="6" name="TextBox 5">
            <a:extLst>
              <a:ext uri="{FF2B5EF4-FFF2-40B4-BE49-F238E27FC236}">
                <a16:creationId xmlns:a16="http://schemas.microsoft.com/office/drawing/2014/main" id="{B3F7A61C-00D2-C643-9427-944E994C8C4B}"/>
              </a:ext>
            </a:extLst>
          </p:cNvPr>
          <p:cNvSpPr txBox="1"/>
          <p:nvPr/>
        </p:nvSpPr>
        <p:spPr>
          <a:xfrm>
            <a:off x="5512750" y="1572102"/>
            <a:ext cx="3631250" cy="1015663"/>
          </a:xfrm>
          <a:prstGeom prst="rect">
            <a:avLst/>
          </a:prstGeom>
          <a:noFill/>
        </p:spPr>
        <p:txBody>
          <a:bodyPr wrap="none" rtlCol="0">
            <a:spAutoFit/>
          </a:bodyPr>
          <a:lstStyle/>
          <a:p>
            <a:r>
              <a:rPr lang="en-US" sz="2000" dirty="0"/>
              <a:t>Best Analysis – Cat 3</a:t>
            </a:r>
          </a:p>
          <a:p>
            <a:r>
              <a:rPr lang="en-US" sz="2000" dirty="0"/>
              <a:t>With Ocean Data - Cat 3 </a:t>
            </a:r>
          </a:p>
          <a:p>
            <a:r>
              <a:rPr lang="en-US" sz="2000" dirty="0"/>
              <a:t>Without Ocean Data  - near Cat 1</a:t>
            </a:r>
          </a:p>
        </p:txBody>
      </p:sp>
      <p:sp>
        <p:nvSpPr>
          <p:cNvPr id="7" name="TextBox 6">
            <a:extLst>
              <a:ext uri="{FF2B5EF4-FFF2-40B4-BE49-F238E27FC236}">
                <a16:creationId xmlns:a16="http://schemas.microsoft.com/office/drawing/2014/main" id="{CD573B02-D19B-8C46-84C5-16FC94B4B3B4}"/>
              </a:ext>
            </a:extLst>
          </p:cNvPr>
          <p:cNvSpPr txBox="1"/>
          <p:nvPr/>
        </p:nvSpPr>
        <p:spPr>
          <a:xfrm>
            <a:off x="0" y="60393"/>
            <a:ext cx="9132570" cy="1261884"/>
          </a:xfrm>
          <a:prstGeom prst="rect">
            <a:avLst/>
          </a:prstGeom>
          <a:noFill/>
        </p:spPr>
        <p:txBody>
          <a:bodyPr wrap="square" rtlCol="0">
            <a:spAutoFit/>
          </a:bodyPr>
          <a:lstStyle/>
          <a:p>
            <a:pPr algn="ctr"/>
            <a:r>
              <a:rPr lang="en-US" sz="2400" b="1" dirty="0">
                <a:solidFill>
                  <a:schemeClr val="bg1"/>
                </a:solidFill>
              </a:rPr>
              <a:t>Example of Better Ocean Models Improving </a:t>
            </a:r>
          </a:p>
          <a:p>
            <a:pPr algn="ctr"/>
            <a:r>
              <a:rPr lang="en-US" sz="2400" b="1" dirty="0">
                <a:solidFill>
                  <a:schemeClr val="bg1"/>
                </a:solidFill>
              </a:rPr>
              <a:t>Hurricane Intensity Forecasts: Hurricane Dorian</a:t>
            </a:r>
          </a:p>
          <a:p>
            <a:endParaRPr lang="en-US" sz="2800" dirty="0"/>
          </a:p>
        </p:txBody>
      </p:sp>
      <p:pic>
        <p:nvPicPr>
          <p:cNvPr id="3" name="Picture 2" descr="A close up of a map&#10;&#10;Description automatically generated">
            <a:extLst>
              <a:ext uri="{FF2B5EF4-FFF2-40B4-BE49-F238E27FC236}">
                <a16:creationId xmlns:a16="http://schemas.microsoft.com/office/drawing/2014/main" id="{385C5388-0B7F-45F0-993A-8D49B63BD0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29419" y="3213462"/>
            <a:ext cx="4614581" cy="2309748"/>
          </a:xfrm>
          <a:prstGeom prst="rect">
            <a:avLst/>
          </a:prstGeom>
        </p:spPr>
      </p:pic>
    </p:spTree>
    <p:extLst>
      <p:ext uri="{BB962C8B-B14F-4D97-AF65-F5344CB8AC3E}">
        <p14:creationId xmlns:p14="http://schemas.microsoft.com/office/powerpoint/2010/main" val="602885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6A3E53-64CB-234B-959B-D9967857B425}"/>
              </a:ext>
            </a:extLst>
          </p:cNvPr>
          <p:cNvSpPr txBox="1"/>
          <p:nvPr/>
        </p:nvSpPr>
        <p:spPr>
          <a:xfrm>
            <a:off x="0" y="35387"/>
            <a:ext cx="9144000" cy="461665"/>
          </a:xfrm>
          <a:prstGeom prst="rect">
            <a:avLst/>
          </a:prstGeom>
          <a:noFill/>
        </p:spPr>
        <p:txBody>
          <a:bodyPr wrap="square" rtlCol="0">
            <a:spAutoFit/>
          </a:bodyPr>
          <a:lstStyle/>
          <a:p>
            <a:pPr algn="ctr"/>
            <a:r>
              <a:rPr lang="en-US" sz="2400" b="1" dirty="0">
                <a:solidFill>
                  <a:schemeClr val="bg1"/>
                </a:solidFill>
              </a:rPr>
              <a:t>COVID-19 Response - Approved Essential Personnel &amp; Operations</a:t>
            </a:r>
          </a:p>
        </p:txBody>
      </p:sp>
      <p:pic>
        <p:nvPicPr>
          <p:cNvPr id="11" name="Picture 10">
            <a:extLst>
              <a:ext uri="{FF2B5EF4-FFF2-40B4-BE49-F238E27FC236}">
                <a16:creationId xmlns:a16="http://schemas.microsoft.com/office/drawing/2014/main" id="{2A6CBB95-0D1B-1849-86C1-980B45BDB57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1"/>
          <a:stretch/>
        </p:blipFill>
        <p:spPr>
          <a:xfrm>
            <a:off x="5876311" y="740954"/>
            <a:ext cx="3101850" cy="5455369"/>
          </a:xfrm>
          <a:prstGeom prst="rect">
            <a:avLst/>
          </a:prstGeom>
        </p:spPr>
      </p:pic>
      <p:grpSp>
        <p:nvGrpSpPr>
          <p:cNvPr id="12" name="Group 11">
            <a:extLst>
              <a:ext uri="{FF2B5EF4-FFF2-40B4-BE49-F238E27FC236}">
                <a16:creationId xmlns:a16="http://schemas.microsoft.com/office/drawing/2014/main" id="{6AFCCBB0-3ADE-BB4E-9DF4-1005AA1054AD}"/>
              </a:ext>
            </a:extLst>
          </p:cNvPr>
          <p:cNvGrpSpPr/>
          <p:nvPr/>
        </p:nvGrpSpPr>
        <p:grpSpPr>
          <a:xfrm>
            <a:off x="3572739" y="701122"/>
            <a:ext cx="1995899" cy="3026378"/>
            <a:chOff x="2371223" y="109766"/>
            <a:chExt cx="2038439" cy="3035408"/>
          </a:xfrm>
        </p:grpSpPr>
        <p:sp>
          <p:nvSpPr>
            <p:cNvPr id="13" name="Rounded Rectangle 12">
              <a:extLst>
                <a:ext uri="{FF2B5EF4-FFF2-40B4-BE49-F238E27FC236}">
                  <a16:creationId xmlns:a16="http://schemas.microsoft.com/office/drawing/2014/main" id="{85BC0652-89AE-514B-9D8A-ABE468DE02B6}"/>
                </a:ext>
              </a:extLst>
            </p:cNvPr>
            <p:cNvSpPr/>
            <p:nvPr/>
          </p:nvSpPr>
          <p:spPr>
            <a:xfrm>
              <a:off x="2371223" y="109766"/>
              <a:ext cx="2038439" cy="3035408"/>
            </a:xfrm>
            <a:prstGeom prst="roundRect">
              <a:avLst>
                <a:gd name="adj" fmla="val 10000"/>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34DAF099-614B-6E4A-AFD2-F6C7650319EE}"/>
                </a:ext>
              </a:extLst>
            </p:cNvPr>
            <p:cNvSpPr txBox="1"/>
            <p:nvPr/>
          </p:nvSpPr>
          <p:spPr>
            <a:xfrm>
              <a:off x="2430927" y="169470"/>
              <a:ext cx="1919031" cy="291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 </a:t>
              </a:r>
            </a:p>
          </p:txBody>
        </p:sp>
      </p:grpSp>
      <p:pic>
        <p:nvPicPr>
          <p:cNvPr id="15" name="Picture 14">
            <a:extLst>
              <a:ext uri="{FF2B5EF4-FFF2-40B4-BE49-F238E27FC236}">
                <a16:creationId xmlns:a16="http://schemas.microsoft.com/office/drawing/2014/main" id="{FFFAA21C-44F6-204E-AD7D-3D709B95319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482827" y="3919007"/>
            <a:ext cx="2178345" cy="2178345"/>
          </a:xfrm>
          <a:prstGeom prst="rect">
            <a:avLst/>
          </a:prstGeom>
        </p:spPr>
      </p:pic>
      <p:pic>
        <p:nvPicPr>
          <p:cNvPr id="16" name="720p">
            <a:hlinkClick r:id="" action="ppaction://media"/>
            <a:extLst>
              <a:ext uri="{FF2B5EF4-FFF2-40B4-BE49-F238E27FC236}">
                <a16:creationId xmlns:a16="http://schemas.microsoft.com/office/drawing/2014/main" id="{A8EB3093-72E1-CC4C-9791-A4CAD7A444E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9352" r="28670"/>
          <a:stretch>
            <a:fillRect/>
          </a:stretch>
        </p:blipFill>
        <p:spPr>
          <a:xfrm>
            <a:off x="165838" y="701120"/>
            <a:ext cx="3101850" cy="5535035"/>
          </a:xfrm>
          <a:prstGeom prst="rect">
            <a:avLst/>
          </a:prstGeom>
        </p:spPr>
      </p:pic>
    </p:spTree>
    <p:extLst>
      <p:ext uri="{BB962C8B-B14F-4D97-AF65-F5344CB8AC3E}">
        <p14:creationId xmlns:p14="http://schemas.microsoft.com/office/powerpoint/2010/main" val="77481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5C34B6-9628-8E4A-BB45-EFB7613839AE}"/>
              </a:ext>
            </a:extLst>
          </p:cNvPr>
          <p:cNvPicPr>
            <a:picLocks noChangeAspect="1"/>
          </p:cNvPicPr>
          <p:nvPr/>
        </p:nvPicPr>
        <p:blipFill rotWithShape="1">
          <a:blip r:embed="rId2"/>
          <a:srcRect r="8955"/>
          <a:stretch/>
        </p:blipFill>
        <p:spPr>
          <a:xfrm>
            <a:off x="1" y="618308"/>
            <a:ext cx="9144000" cy="5643154"/>
          </a:xfrm>
          <a:prstGeom prst="rect">
            <a:avLst/>
          </a:prstGeom>
        </p:spPr>
      </p:pic>
      <p:sp>
        <p:nvSpPr>
          <p:cNvPr id="8" name="TextBox 7">
            <a:extLst>
              <a:ext uri="{FF2B5EF4-FFF2-40B4-BE49-F238E27FC236}">
                <a16:creationId xmlns:a16="http://schemas.microsoft.com/office/drawing/2014/main" id="{99325DD1-7B1F-D24D-A800-D43510EA0A3D}"/>
              </a:ext>
            </a:extLst>
          </p:cNvPr>
          <p:cNvSpPr txBox="1"/>
          <p:nvPr/>
        </p:nvSpPr>
        <p:spPr>
          <a:xfrm>
            <a:off x="296091" y="627017"/>
            <a:ext cx="8638904" cy="1677382"/>
          </a:xfrm>
          <a:prstGeom prst="rect">
            <a:avLst/>
          </a:prstGeom>
          <a:solidFill>
            <a:srgbClr val="B4C7E7">
              <a:alpha val="74902"/>
            </a:srgbClr>
          </a:solidFill>
        </p:spPr>
        <p:txBody>
          <a:bodyPr wrap="square" rtlCol="0">
            <a:spAutoFit/>
          </a:bodyPr>
          <a:lstStyle/>
          <a:p>
            <a:pPr marL="342900" indent="-342900">
              <a:spcAft>
                <a:spcPts val="600"/>
              </a:spcAft>
              <a:buFont typeface="Arial" panose="020B0604020202020204" pitchFamily="34" charset="0"/>
              <a:buChar char="•"/>
            </a:pPr>
            <a:r>
              <a:rPr lang="en-US" sz="2200" dirty="0"/>
              <a:t>Supply chain disruptions – </a:t>
            </a:r>
            <a:r>
              <a:rPr lang="en-US" sz="2200" i="1" dirty="0"/>
              <a:t>Spares parts and calibrated sensors stocked</a:t>
            </a:r>
          </a:p>
          <a:p>
            <a:pPr marL="342900" indent="-342900">
              <a:spcAft>
                <a:spcPts val="600"/>
              </a:spcAft>
              <a:buFont typeface="Arial" panose="020B0604020202020204" pitchFamily="34" charset="0"/>
              <a:buChar char="•"/>
            </a:pPr>
            <a:r>
              <a:rPr lang="en-US" sz="2200" dirty="0"/>
              <a:t>Aging Infrastructure limits contingencies  – </a:t>
            </a:r>
            <a:r>
              <a:rPr lang="en-US" sz="2200" i="1" dirty="0"/>
              <a:t>Equipment refresh programs</a:t>
            </a:r>
          </a:p>
          <a:p>
            <a:pPr marL="342900" indent="-342900">
              <a:spcAft>
                <a:spcPts val="600"/>
              </a:spcAft>
              <a:buFont typeface="Arial" panose="020B0604020202020204" pitchFamily="34" charset="0"/>
              <a:buChar char="•"/>
            </a:pPr>
            <a:r>
              <a:rPr lang="en-US" sz="2200" dirty="0"/>
              <a:t>Large ship operations curtailed – </a:t>
            </a:r>
            <a:r>
              <a:rPr lang="en-US" sz="2200" i="1" dirty="0"/>
              <a:t>Greater reliance on regional resources</a:t>
            </a:r>
          </a:p>
          <a:p>
            <a:pPr marL="342900" indent="-342900">
              <a:spcAft>
                <a:spcPts val="600"/>
              </a:spcAft>
              <a:buFont typeface="Arial" panose="020B0604020202020204" pitchFamily="34" charset="0"/>
              <a:buChar char="•"/>
            </a:pPr>
            <a:r>
              <a:rPr lang="en-US" sz="2200" dirty="0"/>
              <a:t>A resilient hurricane response – </a:t>
            </a:r>
            <a:r>
              <a:rPr lang="en-US" sz="2200" i="1" dirty="0"/>
              <a:t>Maintain the distributed network!</a:t>
            </a:r>
            <a:endParaRPr lang="en-US" sz="2200" dirty="0"/>
          </a:p>
        </p:txBody>
      </p:sp>
      <p:sp>
        <p:nvSpPr>
          <p:cNvPr id="4" name="TextBox 3">
            <a:extLst>
              <a:ext uri="{FF2B5EF4-FFF2-40B4-BE49-F238E27FC236}">
                <a16:creationId xmlns:a16="http://schemas.microsoft.com/office/drawing/2014/main" id="{A3EE9B63-7E28-4524-9BBE-0F9817D50F1F}"/>
              </a:ext>
            </a:extLst>
          </p:cNvPr>
          <p:cNvSpPr txBox="1"/>
          <p:nvPr/>
        </p:nvSpPr>
        <p:spPr>
          <a:xfrm>
            <a:off x="0" y="126164"/>
            <a:ext cx="9144000" cy="461665"/>
          </a:xfrm>
          <a:prstGeom prst="rect">
            <a:avLst/>
          </a:prstGeom>
          <a:noFill/>
        </p:spPr>
        <p:txBody>
          <a:bodyPr wrap="square" rtlCol="0">
            <a:spAutoFit/>
          </a:bodyPr>
          <a:lstStyle/>
          <a:p>
            <a:pPr algn="ctr"/>
            <a:r>
              <a:rPr lang="en-US" sz="2400" b="1" dirty="0">
                <a:solidFill>
                  <a:schemeClr val="bg1"/>
                </a:solidFill>
              </a:rPr>
              <a:t>2020 Hurricane Glider COVID Challenges &amp; Solutions</a:t>
            </a:r>
          </a:p>
        </p:txBody>
      </p:sp>
    </p:spTree>
    <p:extLst>
      <p:ext uri="{BB962C8B-B14F-4D97-AF65-F5344CB8AC3E}">
        <p14:creationId xmlns:p14="http://schemas.microsoft.com/office/powerpoint/2010/main" val="1790433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954B06-4A46-6349-8A81-C9431E83F658}"/>
              </a:ext>
            </a:extLst>
          </p:cNvPr>
          <p:cNvSpPr/>
          <p:nvPr/>
        </p:nvSpPr>
        <p:spPr>
          <a:xfrm>
            <a:off x="202647" y="2620185"/>
            <a:ext cx="2752287" cy="3662541"/>
          </a:xfrm>
          <a:prstGeom prst="rect">
            <a:avLst/>
          </a:prstGeom>
        </p:spPr>
        <p:txBody>
          <a:bodyPr wrap="square">
            <a:spAutoFit/>
          </a:bodyPr>
          <a:lstStyle/>
          <a:p>
            <a:r>
              <a:rPr lang="en-US" sz="4000" dirty="0"/>
              <a:t>Questions? </a:t>
            </a:r>
          </a:p>
          <a:p>
            <a:endParaRPr lang="en-US" sz="4000" dirty="0"/>
          </a:p>
          <a:p>
            <a:endParaRPr lang="en-US" sz="4000" dirty="0"/>
          </a:p>
          <a:p>
            <a:r>
              <a:rPr lang="en-US" sz="2400" dirty="0">
                <a:hlinkClick r:id="rId2"/>
              </a:rPr>
              <a:t>info@maracoos.org</a:t>
            </a:r>
            <a:endParaRPr lang="en-US" sz="2400" dirty="0"/>
          </a:p>
          <a:p>
            <a:r>
              <a:rPr lang="en-US" sz="2400" dirty="0">
                <a:hlinkClick r:id="rId3"/>
              </a:rPr>
              <a:t>www.maracoos.org</a:t>
            </a:r>
            <a:endParaRPr lang="en-US" sz="2400" dirty="0"/>
          </a:p>
          <a:p>
            <a:r>
              <a:rPr lang="en-US" sz="2400" dirty="0"/>
              <a:t>302-605-2727</a:t>
            </a:r>
          </a:p>
          <a:p>
            <a:endParaRPr lang="en-US" sz="4000" dirty="0"/>
          </a:p>
        </p:txBody>
      </p:sp>
      <p:sp>
        <p:nvSpPr>
          <p:cNvPr id="2" name="Rectangle 1">
            <a:extLst>
              <a:ext uri="{FF2B5EF4-FFF2-40B4-BE49-F238E27FC236}">
                <a16:creationId xmlns:a16="http://schemas.microsoft.com/office/drawing/2014/main" id="{40FEE0DA-D71F-4525-8456-E10FEF7B9EBB}"/>
              </a:ext>
            </a:extLst>
          </p:cNvPr>
          <p:cNvSpPr/>
          <p:nvPr/>
        </p:nvSpPr>
        <p:spPr>
          <a:xfrm>
            <a:off x="0" y="80281"/>
            <a:ext cx="9144000" cy="523220"/>
          </a:xfrm>
          <a:prstGeom prst="rect">
            <a:avLst/>
          </a:prstGeom>
        </p:spPr>
        <p:txBody>
          <a:bodyPr wrap="square">
            <a:spAutoFit/>
          </a:bodyPr>
          <a:lstStyle/>
          <a:p>
            <a:pPr algn="ctr"/>
            <a:r>
              <a:rPr lang="en-US" sz="2800" b="1" dirty="0">
                <a:solidFill>
                  <a:schemeClr val="bg1"/>
                </a:solidFill>
              </a:rPr>
              <a:t>MARACOOS Underwater Gliders</a:t>
            </a:r>
          </a:p>
        </p:txBody>
      </p:sp>
      <p:pic>
        <p:nvPicPr>
          <p:cNvPr id="7" name="Picture 7" descr="ru27_chip">
            <a:extLst>
              <a:ext uri="{FF2B5EF4-FFF2-40B4-BE49-F238E27FC236}">
                <a16:creationId xmlns:a16="http://schemas.microsoft.com/office/drawing/2014/main" id="{B489984F-2F5F-462F-BE90-07E0C20A0A84}"/>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26377" y="605251"/>
            <a:ext cx="6017623" cy="5647498"/>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1416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5307015" y="2428028"/>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Vessels - </a:t>
            </a:r>
          </a:p>
          <a:p>
            <a:endParaRPr lang="en-US" sz="1400">
              <a:solidFill>
                <a:schemeClr val="bg1"/>
              </a:solidFill>
            </a:endParaRPr>
          </a:p>
          <a:p>
            <a:r>
              <a:rPr lang="en-US" sz="1400">
                <a:solidFill>
                  <a:schemeClr val="bg1"/>
                </a:solidFill>
              </a:rPr>
              <a:t>Satellite</a:t>
            </a:r>
          </a:p>
        </p:txBody>
      </p:sp>
      <p:sp>
        <p:nvSpPr>
          <p:cNvPr id="10" name="TextBox 7"/>
          <p:cNvSpPr txBox="1">
            <a:spLocks noChangeArrowheads="1"/>
          </p:cNvSpPr>
          <p:nvPr/>
        </p:nvSpPr>
        <p:spPr bwMode="auto">
          <a:xfrm>
            <a:off x="6183370" y="2693853"/>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Satellite</a:t>
            </a:r>
          </a:p>
        </p:txBody>
      </p:sp>
      <p:sp>
        <p:nvSpPr>
          <p:cNvPr id="11" name="TextBox 8"/>
          <p:cNvSpPr txBox="1">
            <a:spLocks noChangeArrowheads="1"/>
          </p:cNvSpPr>
          <p:nvPr/>
        </p:nvSpPr>
        <p:spPr bwMode="auto">
          <a:xfrm>
            <a:off x="6183370" y="3012940"/>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Ships/ Vessels</a:t>
            </a:r>
          </a:p>
        </p:txBody>
      </p:sp>
      <p:sp>
        <p:nvSpPr>
          <p:cNvPr id="12" name="TextBox 9"/>
          <p:cNvSpPr txBox="1">
            <a:spLocks noChangeArrowheads="1"/>
          </p:cNvSpPr>
          <p:nvPr/>
        </p:nvSpPr>
        <p:spPr bwMode="auto">
          <a:xfrm>
            <a:off x="6183370" y="3332028"/>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REMUS</a:t>
            </a:r>
          </a:p>
        </p:txBody>
      </p:sp>
      <p:sp>
        <p:nvSpPr>
          <p:cNvPr id="13" name="TextBox 10"/>
          <p:cNvSpPr txBox="1">
            <a:spLocks noChangeArrowheads="1"/>
          </p:cNvSpPr>
          <p:nvPr/>
        </p:nvSpPr>
        <p:spPr bwMode="auto">
          <a:xfrm>
            <a:off x="6183370" y="3651115"/>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Modeling</a:t>
            </a:r>
          </a:p>
        </p:txBody>
      </p:sp>
      <p:sp>
        <p:nvSpPr>
          <p:cNvPr id="14" name="TextBox 11"/>
          <p:cNvSpPr txBox="1">
            <a:spLocks noChangeArrowheads="1"/>
          </p:cNvSpPr>
          <p:nvPr/>
        </p:nvSpPr>
        <p:spPr bwMode="auto">
          <a:xfrm>
            <a:off x="6183370" y="3970203"/>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Leadership</a:t>
            </a:r>
          </a:p>
        </p:txBody>
      </p:sp>
      <p:sp>
        <p:nvSpPr>
          <p:cNvPr id="15" name="TextBox 12"/>
          <p:cNvSpPr txBox="1">
            <a:spLocks noChangeArrowheads="1"/>
          </p:cNvSpPr>
          <p:nvPr/>
        </p:nvSpPr>
        <p:spPr bwMode="auto">
          <a:xfrm>
            <a:off x="7596245" y="2693853"/>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CODAR</a:t>
            </a:r>
          </a:p>
        </p:txBody>
      </p:sp>
      <p:sp>
        <p:nvSpPr>
          <p:cNvPr id="16" name="TextBox 13"/>
          <p:cNvSpPr txBox="1">
            <a:spLocks noChangeArrowheads="1"/>
          </p:cNvSpPr>
          <p:nvPr/>
        </p:nvSpPr>
        <p:spPr bwMode="auto">
          <a:xfrm>
            <a:off x="7596245" y="3012940"/>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Glider</a:t>
            </a:r>
          </a:p>
        </p:txBody>
      </p:sp>
      <p:sp>
        <p:nvSpPr>
          <p:cNvPr id="17" name="TextBox 14"/>
          <p:cNvSpPr txBox="1">
            <a:spLocks noChangeArrowheads="1"/>
          </p:cNvSpPr>
          <p:nvPr/>
        </p:nvSpPr>
        <p:spPr bwMode="auto">
          <a:xfrm>
            <a:off x="7596245" y="3332028"/>
            <a:ext cx="787400" cy="288925"/>
          </a:xfrm>
          <a:prstGeom prst="rect">
            <a:avLst/>
          </a:prstGeom>
          <a:noFill/>
          <a:ln w="9525">
            <a:noFill/>
            <a:miter lim="800000"/>
            <a:headEnd/>
            <a:tailEnd/>
          </a:ln>
        </p:spPr>
        <p:txBody>
          <a:bodyPr>
            <a:prstTxWarp prst="textNoShape">
              <a:avLst/>
            </a:prstTxWarp>
            <a:spAutoFit/>
          </a:bodyPr>
          <a:lstStyle/>
          <a:p>
            <a:r>
              <a:rPr lang="en-US" sz="1200" dirty="0">
                <a:solidFill>
                  <a:schemeClr val="bg1"/>
                </a:solidFill>
              </a:rPr>
              <a:t>Data Vis.</a:t>
            </a:r>
          </a:p>
        </p:txBody>
      </p:sp>
      <p:sp>
        <p:nvSpPr>
          <p:cNvPr id="18" name="TextBox 15"/>
          <p:cNvSpPr txBox="1">
            <a:spLocks noChangeArrowheads="1"/>
          </p:cNvSpPr>
          <p:nvPr/>
        </p:nvSpPr>
        <p:spPr bwMode="auto">
          <a:xfrm>
            <a:off x="7596245" y="3651115"/>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Security</a:t>
            </a:r>
          </a:p>
        </p:txBody>
      </p:sp>
      <p:sp>
        <p:nvSpPr>
          <p:cNvPr id="19" name="TextBox 16"/>
          <p:cNvSpPr txBox="1">
            <a:spLocks noChangeArrowheads="1"/>
          </p:cNvSpPr>
          <p:nvPr/>
        </p:nvSpPr>
        <p:spPr bwMode="auto">
          <a:xfrm>
            <a:off x="7596245" y="3970203"/>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Education</a:t>
            </a:r>
          </a:p>
        </p:txBody>
      </p:sp>
      <p:sp>
        <p:nvSpPr>
          <p:cNvPr id="20" name="Rectangle 19"/>
          <p:cNvSpPr/>
          <p:nvPr/>
        </p:nvSpPr>
        <p:spPr>
          <a:xfrm>
            <a:off x="5946832" y="2535103"/>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5"/>
          <p:cNvSpPr txBox="1">
            <a:spLocks noChangeArrowheads="1"/>
          </p:cNvSpPr>
          <p:nvPr/>
        </p:nvSpPr>
        <p:spPr bwMode="auto">
          <a:xfrm>
            <a:off x="3235851" y="49740"/>
            <a:ext cx="5781149" cy="523220"/>
          </a:xfrm>
          <a:prstGeom prst="rect">
            <a:avLst/>
          </a:prstGeom>
          <a:noFill/>
          <a:ln w="9525">
            <a:noFill/>
            <a:miter lim="800000"/>
            <a:headEnd/>
            <a:tailEnd/>
          </a:ln>
        </p:spPr>
        <p:txBody>
          <a:bodyPr wrap="square">
            <a:prstTxWarp prst="textNoShape">
              <a:avLst/>
            </a:prstTxWarp>
            <a:spAutoFit/>
          </a:bodyPr>
          <a:lstStyle/>
          <a:p>
            <a:r>
              <a:rPr lang="en-US" sz="2800" b="1" dirty="0">
                <a:solidFill>
                  <a:srgbClr val="FFFFFF"/>
                </a:solidFill>
              </a:rPr>
              <a:t>IOOS is a Public-Private Partnership</a:t>
            </a:r>
          </a:p>
        </p:txBody>
      </p:sp>
      <p:pic>
        <p:nvPicPr>
          <p:cNvPr id="22" name="Picture 1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963" y="2476876"/>
            <a:ext cx="3796405" cy="3314323"/>
          </a:xfrm>
          <a:prstGeom prst="rect">
            <a:avLst/>
          </a:prstGeom>
          <a:noFill/>
          <a:ln w="9525">
            <a:noFill/>
            <a:miter lim="800000"/>
            <a:headEnd/>
            <a:tailEnd/>
          </a:ln>
        </p:spPr>
      </p:pic>
      <p:sp>
        <p:nvSpPr>
          <p:cNvPr id="24" name="TextBox 30"/>
          <p:cNvSpPr txBox="1">
            <a:spLocks noChangeArrowheads="1"/>
          </p:cNvSpPr>
          <p:nvPr/>
        </p:nvSpPr>
        <p:spPr bwMode="auto">
          <a:xfrm>
            <a:off x="4090397" y="680622"/>
            <a:ext cx="3037087" cy="369332"/>
          </a:xfrm>
          <a:prstGeom prst="rect">
            <a:avLst/>
          </a:prstGeom>
          <a:noFill/>
          <a:ln w="9525">
            <a:noFill/>
            <a:miter lim="800000"/>
            <a:headEnd/>
            <a:tailEnd/>
          </a:ln>
        </p:spPr>
        <p:txBody>
          <a:bodyPr wrap="square">
            <a:prstTxWarp prst="textNoShape">
              <a:avLst/>
            </a:prstTxWarp>
            <a:spAutoFit/>
          </a:bodyPr>
          <a:lstStyle/>
          <a:p>
            <a:r>
              <a:rPr lang="en-US" b="1" dirty="0"/>
              <a:t>International Component</a:t>
            </a:r>
          </a:p>
        </p:txBody>
      </p:sp>
      <p:sp>
        <p:nvSpPr>
          <p:cNvPr id="25" name="TextBox 31"/>
          <p:cNvSpPr txBox="1">
            <a:spLocks noChangeArrowheads="1"/>
          </p:cNvSpPr>
          <p:nvPr/>
        </p:nvSpPr>
        <p:spPr bwMode="auto">
          <a:xfrm>
            <a:off x="2911475" y="1466825"/>
            <a:ext cx="1660525" cy="647700"/>
          </a:xfrm>
          <a:prstGeom prst="rect">
            <a:avLst/>
          </a:prstGeom>
          <a:noFill/>
          <a:ln w="9525">
            <a:noFill/>
            <a:miter lim="800000"/>
            <a:headEnd/>
            <a:tailEnd/>
          </a:ln>
        </p:spPr>
        <p:txBody>
          <a:bodyPr>
            <a:prstTxWarp prst="textNoShape">
              <a:avLst/>
            </a:prstTxWarp>
            <a:spAutoFit/>
          </a:bodyPr>
          <a:lstStyle/>
          <a:p>
            <a:r>
              <a:rPr lang="en-US" b="1" dirty="0"/>
              <a:t>U.S. National Component</a:t>
            </a:r>
          </a:p>
        </p:txBody>
      </p:sp>
      <p:sp>
        <p:nvSpPr>
          <p:cNvPr id="26" name="TextBox 32"/>
          <p:cNvSpPr txBox="1">
            <a:spLocks noChangeArrowheads="1"/>
          </p:cNvSpPr>
          <p:nvPr/>
        </p:nvSpPr>
        <p:spPr bwMode="auto">
          <a:xfrm>
            <a:off x="825500" y="1775202"/>
            <a:ext cx="1662113" cy="646113"/>
          </a:xfrm>
          <a:prstGeom prst="rect">
            <a:avLst/>
          </a:prstGeom>
          <a:noFill/>
          <a:ln w="9525">
            <a:noFill/>
            <a:miter lim="800000"/>
            <a:headEnd/>
            <a:tailEnd/>
          </a:ln>
        </p:spPr>
        <p:txBody>
          <a:bodyPr>
            <a:prstTxWarp prst="textNoShape">
              <a:avLst/>
            </a:prstTxWarp>
            <a:spAutoFit/>
          </a:bodyPr>
          <a:lstStyle/>
          <a:p>
            <a:r>
              <a:rPr lang="en-US" b="1" dirty="0"/>
              <a:t>U.S. Regional Component</a:t>
            </a:r>
          </a:p>
        </p:txBody>
      </p:sp>
      <p:sp>
        <p:nvSpPr>
          <p:cNvPr id="27" name="Right Arrow 26"/>
          <p:cNvSpPr/>
          <p:nvPr/>
        </p:nvSpPr>
        <p:spPr>
          <a:xfrm>
            <a:off x="3083719" y="743933"/>
            <a:ext cx="979487" cy="22800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ight Arrow 27"/>
          <p:cNvSpPr/>
          <p:nvPr/>
        </p:nvSpPr>
        <p:spPr>
          <a:xfrm rot="1837255">
            <a:off x="4189327" y="2167295"/>
            <a:ext cx="927572" cy="221319"/>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ight Arrow 28"/>
          <p:cNvSpPr/>
          <p:nvPr/>
        </p:nvSpPr>
        <p:spPr>
          <a:xfrm rot="5400000">
            <a:off x="196057" y="2052221"/>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TextBox 38"/>
          <p:cNvSpPr txBox="1">
            <a:spLocks noChangeArrowheads="1"/>
          </p:cNvSpPr>
          <p:nvPr/>
        </p:nvSpPr>
        <p:spPr bwMode="auto">
          <a:xfrm>
            <a:off x="5528360" y="5093500"/>
            <a:ext cx="2802270" cy="369332"/>
          </a:xfrm>
          <a:prstGeom prst="rect">
            <a:avLst/>
          </a:prstGeom>
          <a:noFill/>
          <a:ln w="9525">
            <a:noFill/>
            <a:miter lim="800000"/>
            <a:headEnd/>
            <a:tailEnd/>
          </a:ln>
        </p:spPr>
        <p:txBody>
          <a:bodyPr wrap="none">
            <a:prstTxWarp prst="textNoShape">
              <a:avLst/>
            </a:prstTxWarp>
            <a:spAutoFit/>
          </a:bodyPr>
          <a:lstStyle/>
          <a:p>
            <a:r>
              <a:rPr lang="en-US" dirty="0"/>
              <a:t>17 U.S. Federal Agencies</a:t>
            </a:r>
          </a:p>
        </p:txBody>
      </p:sp>
      <p:sp>
        <p:nvSpPr>
          <p:cNvPr id="32" name="TextBox 39"/>
          <p:cNvSpPr txBox="1">
            <a:spLocks noChangeArrowheads="1"/>
          </p:cNvSpPr>
          <p:nvPr/>
        </p:nvSpPr>
        <p:spPr bwMode="auto">
          <a:xfrm>
            <a:off x="227394" y="5427714"/>
            <a:ext cx="2486025" cy="368300"/>
          </a:xfrm>
          <a:prstGeom prst="rect">
            <a:avLst/>
          </a:prstGeom>
          <a:noFill/>
          <a:ln w="9525">
            <a:noFill/>
            <a:miter lim="800000"/>
            <a:headEnd/>
            <a:tailEnd/>
          </a:ln>
        </p:spPr>
        <p:txBody>
          <a:bodyPr wrap="none">
            <a:prstTxWarp prst="textNoShape">
              <a:avLst/>
            </a:prstTxWarp>
            <a:spAutoFit/>
          </a:bodyPr>
          <a:lstStyle/>
          <a:p>
            <a:r>
              <a:rPr lang="en-US" dirty="0"/>
              <a:t>11 Regional Associations</a:t>
            </a:r>
          </a:p>
        </p:txBody>
      </p:sp>
      <p:pic>
        <p:nvPicPr>
          <p:cNvPr id="33" name="Picture 32" descr="BOEMR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188" y="3586774"/>
            <a:ext cx="597477" cy="597477"/>
          </a:xfrm>
          <a:prstGeom prst="rect">
            <a:avLst/>
          </a:prstGeom>
        </p:spPr>
      </p:pic>
      <p:pic>
        <p:nvPicPr>
          <p:cNvPr id="34" name="Picture 33" descr="CSREES.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302" y="4248722"/>
            <a:ext cx="543598" cy="543598"/>
          </a:xfrm>
          <a:prstGeom prst="rect">
            <a:avLst/>
          </a:prstGeom>
        </p:spPr>
      </p:pic>
      <p:pic>
        <p:nvPicPr>
          <p:cNvPr id="35" name="Picture 34" descr="DOE.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6468" y="2836277"/>
            <a:ext cx="615757" cy="615757"/>
          </a:xfrm>
          <a:prstGeom prst="rect">
            <a:avLst/>
          </a:prstGeom>
        </p:spPr>
      </p:pic>
      <p:pic>
        <p:nvPicPr>
          <p:cNvPr id="36" name="Picture 35" descr="DOS.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0509" y="3584994"/>
            <a:ext cx="583045" cy="583045"/>
          </a:xfrm>
          <a:prstGeom prst="rect">
            <a:avLst/>
          </a:prstGeom>
        </p:spPr>
      </p:pic>
      <p:pic>
        <p:nvPicPr>
          <p:cNvPr id="37" name="Picture 36" descr="DOT.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0770" y="3581103"/>
            <a:ext cx="589779" cy="589779"/>
          </a:xfrm>
          <a:prstGeom prst="rect">
            <a:avLst/>
          </a:prstGeom>
        </p:spPr>
      </p:pic>
      <p:pic>
        <p:nvPicPr>
          <p:cNvPr id="38" name="Picture 37" descr="EPA.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02149" y="3554933"/>
            <a:ext cx="595552" cy="595552"/>
          </a:xfrm>
          <a:prstGeom prst="rect">
            <a:avLst/>
          </a:prstGeom>
        </p:spPr>
      </p:pic>
      <p:pic>
        <p:nvPicPr>
          <p:cNvPr id="39" name="Picture 38" descr="FDA.gi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9245" y="3650715"/>
            <a:ext cx="977013" cy="394469"/>
          </a:xfrm>
          <a:prstGeom prst="rect">
            <a:avLst/>
          </a:prstGeom>
        </p:spPr>
      </p:pic>
      <p:pic>
        <p:nvPicPr>
          <p:cNvPr id="40" name="Picture 39" descr="JCS.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46090" y="4233801"/>
            <a:ext cx="562845" cy="562845"/>
          </a:xfrm>
          <a:prstGeom prst="rect">
            <a:avLst/>
          </a:prstGeom>
        </p:spPr>
      </p:pic>
      <p:pic>
        <p:nvPicPr>
          <p:cNvPr id="41" name="Picture 40" descr="MMC.g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25922" y="4221730"/>
            <a:ext cx="596516" cy="596516"/>
          </a:xfrm>
          <a:prstGeom prst="rect">
            <a:avLst/>
          </a:prstGeom>
        </p:spPr>
      </p:pic>
      <p:pic>
        <p:nvPicPr>
          <p:cNvPr id="42" name="Picture 41" descr="NASA.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46036" y="2130031"/>
            <a:ext cx="693690" cy="693690"/>
          </a:xfrm>
          <a:prstGeom prst="rect">
            <a:avLst/>
          </a:prstGeom>
        </p:spPr>
      </p:pic>
      <p:pic>
        <p:nvPicPr>
          <p:cNvPr id="43" name="Picture 42" descr="NOAA.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13481" y="2163707"/>
            <a:ext cx="626342" cy="626342"/>
          </a:xfrm>
          <a:prstGeom prst="rect">
            <a:avLst/>
          </a:prstGeom>
        </p:spPr>
      </p:pic>
      <p:pic>
        <p:nvPicPr>
          <p:cNvPr id="44" name="Picture 43" descr="NSF.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10071" y="2184298"/>
            <a:ext cx="593629" cy="593629"/>
          </a:xfrm>
          <a:prstGeom prst="rect">
            <a:avLst/>
          </a:prstGeom>
        </p:spPr>
      </p:pic>
      <p:pic>
        <p:nvPicPr>
          <p:cNvPr id="45" name="Picture 44" descr="ONR.gi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80036" y="2193594"/>
            <a:ext cx="1234403" cy="554537"/>
          </a:xfrm>
          <a:prstGeom prst="rect">
            <a:avLst/>
          </a:prstGeom>
        </p:spPr>
      </p:pic>
      <p:pic>
        <p:nvPicPr>
          <p:cNvPr id="46" name="Picture 45" descr="USACE.gi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869226" y="2813613"/>
            <a:ext cx="691765" cy="691765"/>
          </a:xfrm>
          <a:prstGeom prst="rect">
            <a:avLst/>
          </a:prstGeom>
        </p:spPr>
      </p:pic>
      <p:pic>
        <p:nvPicPr>
          <p:cNvPr id="47" name="Picture 46" descr="USARC.gi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48546" y="2870814"/>
            <a:ext cx="608063" cy="608063"/>
          </a:xfrm>
          <a:prstGeom prst="rect">
            <a:avLst/>
          </a:prstGeom>
        </p:spPr>
      </p:pic>
      <p:pic>
        <p:nvPicPr>
          <p:cNvPr id="48" name="Picture 47" descr="USCG.gi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695545" y="2838779"/>
            <a:ext cx="623455" cy="623455"/>
          </a:xfrm>
          <a:prstGeom prst="rect">
            <a:avLst/>
          </a:prstGeom>
        </p:spPr>
      </p:pic>
      <p:pic>
        <p:nvPicPr>
          <p:cNvPr id="49" name="Picture 48" descr="USGS.gif"/>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205406" y="4319676"/>
            <a:ext cx="1250394" cy="459894"/>
          </a:xfrm>
          <a:prstGeom prst="rect">
            <a:avLst/>
          </a:prstGeom>
        </p:spPr>
      </p:pic>
      <p:grpSp>
        <p:nvGrpSpPr>
          <p:cNvPr id="50" name="Group 49"/>
          <p:cNvGrpSpPr/>
          <p:nvPr/>
        </p:nvGrpSpPr>
        <p:grpSpPr>
          <a:xfrm>
            <a:off x="227394" y="438773"/>
            <a:ext cx="2696781" cy="1098304"/>
            <a:chOff x="214322" y="905117"/>
            <a:chExt cx="2655672" cy="1098304"/>
          </a:xfrm>
        </p:grpSpPr>
        <p:sp>
          <p:nvSpPr>
            <p:cNvPr id="51" name="Rectangle 50"/>
            <p:cNvSpPr/>
            <p:nvPr/>
          </p:nvSpPr>
          <p:spPr>
            <a:xfrm>
              <a:off x="214322" y="905117"/>
              <a:ext cx="2655672" cy="1098304"/>
            </a:xfrm>
            <a:prstGeom prst="rect">
              <a:avLst/>
            </a:prstGeom>
            <a:solidFill>
              <a:srgbClr val="3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97353" y="955943"/>
              <a:ext cx="2289609" cy="1002615"/>
            </a:xfrm>
            <a:prstGeom prst="rect">
              <a:avLst/>
            </a:prstGeom>
          </p:spPr>
        </p:pic>
      </p:grpSp>
      <p:sp>
        <p:nvSpPr>
          <p:cNvPr id="6" name="Rectangle 5"/>
          <p:cNvSpPr/>
          <p:nvPr/>
        </p:nvSpPr>
        <p:spPr>
          <a:xfrm>
            <a:off x="3235851" y="4213236"/>
            <a:ext cx="505886" cy="73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37"/>
          <p:cNvSpPr txBox="1">
            <a:spLocks noChangeArrowheads="1"/>
          </p:cNvSpPr>
          <p:nvPr/>
        </p:nvSpPr>
        <p:spPr bwMode="auto">
          <a:xfrm>
            <a:off x="3145870" y="4148925"/>
            <a:ext cx="697627" cy="215444"/>
          </a:xfrm>
          <a:prstGeom prst="rect">
            <a:avLst/>
          </a:prstGeom>
          <a:noFill/>
          <a:ln w="9525">
            <a:noFill/>
            <a:miter lim="800000"/>
            <a:headEnd/>
            <a:tailEnd/>
          </a:ln>
        </p:spPr>
        <p:txBody>
          <a:bodyPr wrap="none">
            <a:prstTxWarp prst="textNoShape">
              <a:avLst/>
            </a:prstTxWarp>
            <a:spAutoFit/>
          </a:bodyPr>
          <a:lstStyle/>
          <a:p>
            <a:r>
              <a:rPr lang="en-US" sz="800" b="1" dirty="0"/>
              <a:t>MARACOOS</a:t>
            </a:r>
          </a:p>
        </p:txBody>
      </p:sp>
    </p:spTree>
    <p:extLst>
      <p:ext uri="{BB962C8B-B14F-4D97-AF65-F5344CB8AC3E}">
        <p14:creationId xmlns:p14="http://schemas.microsoft.com/office/powerpoint/2010/main" val="206115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D6D5CF-CD7E-4903-B1A6-E6FE8EDFE43E}"/>
              </a:ext>
            </a:extLst>
          </p:cNvPr>
          <p:cNvSpPr txBox="1"/>
          <p:nvPr/>
        </p:nvSpPr>
        <p:spPr>
          <a:xfrm>
            <a:off x="200025" y="1030200"/>
            <a:ext cx="4371975" cy="1800493"/>
          </a:xfrm>
          <a:prstGeom prst="rect">
            <a:avLst/>
          </a:prstGeom>
          <a:noFill/>
        </p:spPr>
        <p:txBody>
          <a:bodyPr wrap="square" rtlCol="0">
            <a:spAutoFit/>
          </a:bodyPr>
          <a:lstStyle/>
          <a:p>
            <a:pPr marL="214313" indent="-214313">
              <a:buFont typeface="Arial" panose="020B0604020202020204" pitchFamily="34" charset="0"/>
              <a:buChar char="•"/>
            </a:pPr>
            <a:r>
              <a:rPr lang="en-US" sz="1500" dirty="0"/>
              <a:t>The Integrated Coastal Ocean Observing System Reauthorization</a:t>
            </a:r>
          </a:p>
          <a:p>
            <a:pPr marL="557213" lvl="1" indent="-214313">
              <a:buFont typeface="Arial" panose="020B0604020202020204" pitchFamily="34" charset="0"/>
              <a:buChar char="•"/>
            </a:pPr>
            <a:r>
              <a:rPr lang="en-US" sz="1350" dirty="0"/>
              <a:t>H.R. 729, the Coastal and Great Lakes Communities Enhancement Act - Rep. Kilmer (D-WA)</a:t>
            </a:r>
          </a:p>
          <a:p>
            <a:pPr marL="900113" lvl="2" indent="-214313">
              <a:buFont typeface="Arial" panose="020B0604020202020204" pitchFamily="34" charset="0"/>
              <a:buChar char="•"/>
            </a:pPr>
            <a:r>
              <a:rPr lang="en-US" sz="1350" dirty="0"/>
              <a:t>Passed the House</a:t>
            </a:r>
          </a:p>
          <a:p>
            <a:pPr marL="557213" lvl="1" indent="-214313">
              <a:buFont typeface="Arial" panose="020B0604020202020204" pitchFamily="34" charset="0"/>
              <a:buChar char="•"/>
            </a:pPr>
            <a:r>
              <a:rPr lang="en-US" sz="1350" dirty="0"/>
              <a:t>S. 914, the Coordinated Ocean Observations and Research Act – Sen. Wicker (R-MS)</a:t>
            </a:r>
          </a:p>
          <a:p>
            <a:pPr marL="900113" lvl="2" indent="-214313">
              <a:buFont typeface="Arial" panose="020B0604020202020204" pitchFamily="34" charset="0"/>
              <a:buChar char="•"/>
            </a:pPr>
            <a:r>
              <a:rPr lang="en-US" sz="1350" dirty="0"/>
              <a:t>Final negotiations</a:t>
            </a:r>
          </a:p>
        </p:txBody>
      </p:sp>
      <p:sp>
        <p:nvSpPr>
          <p:cNvPr id="8" name="TextBox 5"/>
          <p:cNvSpPr txBox="1">
            <a:spLocks noChangeArrowheads="1"/>
          </p:cNvSpPr>
          <p:nvPr/>
        </p:nvSpPr>
        <p:spPr bwMode="auto">
          <a:xfrm>
            <a:off x="0" y="64832"/>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a:solidFill>
                  <a:srgbClr val="FFFFFF"/>
                </a:solidFill>
                <a:latin typeface="Calibri (Body)"/>
              </a:rPr>
              <a:t>Authorizations &amp; Appropriations from Congress</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11957" b="3133"/>
          <a:stretch/>
        </p:blipFill>
        <p:spPr>
          <a:xfrm>
            <a:off x="0" y="3154513"/>
            <a:ext cx="9144000" cy="3094893"/>
          </a:xfrm>
          <a:prstGeom prst="rect">
            <a:avLst/>
          </a:prstGeom>
        </p:spPr>
      </p:pic>
      <p:sp>
        <p:nvSpPr>
          <p:cNvPr id="10" name="TextBox 9">
            <a:extLst>
              <a:ext uri="{FF2B5EF4-FFF2-40B4-BE49-F238E27FC236}">
                <a16:creationId xmlns:a16="http://schemas.microsoft.com/office/drawing/2014/main" id="{E3D6D5CF-CD7E-4903-B1A6-E6FE8EDFE43E}"/>
              </a:ext>
            </a:extLst>
          </p:cNvPr>
          <p:cNvSpPr txBox="1"/>
          <p:nvPr/>
        </p:nvSpPr>
        <p:spPr>
          <a:xfrm>
            <a:off x="4651375" y="1030197"/>
            <a:ext cx="4371975" cy="1777410"/>
          </a:xfrm>
          <a:prstGeom prst="rect">
            <a:avLst/>
          </a:prstGeom>
          <a:noFill/>
        </p:spPr>
        <p:txBody>
          <a:bodyPr wrap="square" rtlCol="0">
            <a:spAutoFit/>
          </a:bodyPr>
          <a:lstStyle/>
          <a:p>
            <a:pPr marL="214313" indent="-214313">
              <a:buFont typeface="Arial" panose="020B0604020202020204" pitchFamily="34" charset="0"/>
              <a:buChar char="•"/>
            </a:pPr>
            <a:r>
              <a:rPr lang="en-US" sz="1500" dirty="0"/>
              <a:t>FY20 Appropriations</a:t>
            </a:r>
          </a:p>
          <a:p>
            <a:pPr marL="557213" lvl="1" indent="-214313">
              <a:buFont typeface="Arial" panose="020B0604020202020204" pitchFamily="34" charset="0"/>
              <a:buChar char="•"/>
            </a:pPr>
            <a:r>
              <a:rPr lang="en-US" sz="1350" dirty="0"/>
              <a:t>$40.5 million for IOOS Regional Observations</a:t>
            </a:r>
          </a:p>
          <a:p>
            <a:pPr marL="557213" lvl="1" indent="-214313">
              <a:buFont typeface="Arial" panose="020B0604020202020204" pitchFamily="34" charset="0"/>
              <a:buChar char="•"/>
            </a:pPr>
            <a:r>
              <a:rPr lang="en-US" sz="1350" dirty="0"/>
              <a:t>“The Committee </a:t>
            </a:r>
            <a:r>
              <a:rPr lang="en-US" sz="1350" b="1" dirty="0"/>
              <a:t>supports IOOS’ efforts to expand its use of underwater gliders </a:t>
            </a:r>
            <a:r>
              <a:rPr lang="en-US" sz="1350" dirty="0"/>
              <a:t>and encourages NOAA to fill critical gaps in the current surface mapping system to ensure streamlined access to data for weather forecasting, detection of ecological phenomena, and safe maritime operations.”</a:t>
            </a:r>
          </a:p>
        </p:txBody>
      </p:sp>
    </p:spTree>
    <p:extLst>
      <p:ext uri="{BB962C8B-B14F-4D97-AF65-F5344CB8AC3E}">
        <p14:creationId xmlns:p14="http://schemas.microsoft.com/office/powerpoint/2010/main" val="72571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2"/>
          <p:cNvGrpSpPr>
            <a:grpSpLocks/>
          </p:cNvGrpSpPr>
          <p:nvPr/>
        </p:nvGrpSpPr>
        <p:grpSpPr bwMode="auto">
          <a:xfrm>
            <a:off x="-39913" y="399225"/>
            <a:ext cx="9194799" cy="5841639"/>
            <a:chOff x="609600" y="310433"/>
            <a:chExt cx="8077200" cy="6280865"/>
          </a:xfrm>
        </p:grpSpPr>
        <p:sp>
          <p:nvSpPr>
            <p:cNvPr id="5" name="Rectangle 4"/>
            <p:cNvSpPr/>
            <p:nvPr/>
          </p:nvSpPr>
          <p:spPr>
            <a:xfrm>
              <a:off x="609600" y="456424"/>
              <a:ext cx="8077200" cy="61348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82" name="Picture 2" descr="C:\Documents and Settings\RUCool\Desktop\MARCOOS Years 5-9 Sept 2010\Figures\mab_triangles_grad_bkg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66163" y="310433"/>
              <a:ext cx="4780832" cy="3585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round/>
                  <a:headEnd/>
                  <a:tailEnd/>
                </a14:hiddenLine>
              </a:ext>
            </a:extLst>
          </p:spPr>
        </p:pic>
      </p:grpSp>
      <p:sp>
        <p:nvSpPr>
          <p:cNvPr id="3" name="TextBox 2"/>
          <p:cNvSpPr txBox="1"/>
          <p:nvPr/>
        </p:nvSpPr>
        <p:spPr>
          <a:xfrm>
            <a:off x="3631" y="3856"/>
            <a:ext cx="9183913" cy="523220"/>
          </a:xfrm>
          <a:prstGeom prst="rect">
            <a:avLst/>
          </a:prstGeom>
          <a:noFill/>
        </p:spPr>
        <p:txBody>
          <a:bodyPr wrap="square" rtlCol="0">
            <a:spAutoFit/>
          </a:bodyPr>
          <a:lstStyle/>
          <a:p>
            <a:pPr algn="ctr"/>
            <a:r>
              <a:rPr lang="en-US" sz="2800" b="1" dirty="0">
                <a:solidFill>
                  <a:schemeClr val="bg1"/>
                </a:solidFill>
                <a:latin typeface="Calibri (Body)"/>
              </a:rPr>
              <a:t>Data with Purpose</a:t>
            </a:r>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448" y="817646"/>
            <a:ext cx="1809383" cy="18093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7" name="TextBox 26"/>
          <p:cNvSpPr txBox="1"/>
          <p:nvPr/>
        </p:nvSpPr>
        <p:spPr>
          <a:xfrm>
            <a:off x="7292974" y="2607460"/>
            <a:ext cx="1654833" cy="646331"/>
          </a:xfrm>
          <a:prstGeom prst="rect">
            <a:avLst/>
          </a:prstGeom>
          <a:noFill/>
        </p:spPr>
        <p:txBody>
          <a:bodyPr wrap="square" rtlCol="0">
            <a:spAutoFit/>
          </a:bodyPr>
          <a:lstStyle/>
          <a:p>
            <a:pPr algn="ctr"/>
            <a:r>
              <a:rPr lang="en-US" sz="2400" b="1" dirty="0">
                <a:solidFill>
                  <a:schemeClr val="bg1"/>
                </a:solidFill>
              </a:rPr>
              <a:t>Fisheries</a:t>
            </a:r>
          </a:p>
          <a:p>
            <a:pPr algn="ctr"/>
            <a:endParaRPr lang="en-US" sz="1200" dirty="0">
              <a:solidFill>
                <a:srgbClr val="0069AA"/>
              </a:solidFill>
            </a:endParaRPr>
          </a:p>
        </p:txBody>
      </p:sp>
      <p:sp>
        <p:nvSpPr>
          <p:cNvPr id="29" name="TextBox 28"/>
          <p:cNvSpPr txBox="1"/>
          <p:nvPr/>
        </p:nvSpPr>
        <p:spPr>
          <a:xfrm>
            <a:off x="2896760" y="5632674"/>
            <a:ext cx="3424479" cy="461665"/>
          </a:xfrm>
          <a:prstGeom prst="rect">
            <a:avLst/>
          </a:prstGeom>
          <a:noFill/>
        </p:spPr>
        <p:txBody>
          <a:bodyPr wrap="square" rtlCol="0">
            <a:spAutoFit/>
          </a:bodyPr>
          <a:lstStyle/>
          <a:p>
            <a:pPr algn="ctr"/>
            <a:r>
              <a:rPr lang="en-US" sz="2400" b="1">
                <a:solidFill>
                  <a:schemeClr val="bg1"/>
                </a:solidFill>
              </a:rPr>
              <a:t>Coastal Hazards</a:t>
            </a:r>
            <a:endParaRPr lang="en-US" sz="2400" b="1" dirty="0">
              <a:solidFill>
                <a:schemeClr val="bg1"/>
              </a:solidFill>
            </a:endParaRPr>
          </a:p>
        </p:txBody>
      </p:sp>
      <p:sp>
        <p:nvSpPr>
          <p:cNvPr id="30" name="TextBox 29"/>
          <p:cNvSpPr txBox="1"/>
          <p:nvPr/>
        </p:nvSpPr>
        <p:spPr>
          <a:xfrm>
            <a:off x="211989" y="2626990"/>
            <a:ext cx="1751737" cy="830997"/>
          </a:xfrm>
          <a:prstGeom prst="rect">
            <a:avLst/>
          </a:prstGeom>
          <a:noFill/>
        </p:spPr>
        <p:txBody>
          <a:bodyPr wrap="square" rtlCol="0">
            <a:spAutoFit/>
          </a:bodyPr>
          <a:lstStyle/>
          <a:p>
            <a:pPr algn="ctr"/>
            <a:r>
              <a:rPr lang="en-US" sz="2400" b="1" dirty="0">
                <a:solidFill>
                  <a:schemeClr val="bg1"/>
                </a:solidFill>
              </a:rPr>
              <a:t>Maritime Safety</a:t>
            </a:r>
          </a:p>
        </p:txBody>
      </p:sp>
      <p:sp>
        <p:nvSpPr>
          <p:cNvPr id="31" name="TextBox 30"/>
          <p:cNvSpPr txBox="1"/>
          <p:nvPr/>
        </p:nvSpPr>
        <p:spPr>
          <a:xfrm>
            <a:off x="6656594" y="5325283"/>
            <a:ext cx="1340491" cy="830997"/>
          </a:xfrm>
          <a:prstGeom prst="rect">
            <a:avLst/>
          </a:prstGeom>
          <a:noFill/>
        </p:spPr>
        <p:txBody>
          <a:bodyPr wrap="square" rtlCol="0">
            <a:spAutoFit/>
          </a:bodyPr>
          <a:lstStyle/>
          <a:p>
            <a:pPr algn="ctr"/>
            <a:r>
              <a:rPr lang="en-US" sz="2400" b="1" dirty="0">
                <a:solidFill>
                  <a:schemeClr val="bg1"/>
                </a:solidFill>
              </a:rPr>
              <a:t>Water Quality</a:t>
            </a:r>
          </a:p>
        </p:txBody>
      </p:sp>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242" y="3472340"/>
            <a:ext cx="1821446" cy="18093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3" name="Pictur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07121" y="808558"/>
            <a:ext cx="1826537" cy="18204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1429" y="3761709"/>
            <a:ext cx="1820166" cy="182016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81202" y="3457106"/>
            <a:ext cx="1839822" cy="1824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6" name="TextBox 35"/>
          <p:cNvSpPr txBox="1"/>
          <p:nvPr/>
        </p:nvSpPr>
        <p:spPr>
          <a:xfrm>
            <a:off x="1194866" y="5329942"/>
            <a:ext cx="1500198" cy="646331"/>
          </a:xfrm>
          <a:prstGeom prst="rect">
            <a:avLst/>
          </a:prstGeom>
          <a:noFill/>
        </p:spPr>
        <p:txBody>
          <a:bodyPr wrap="square" rtlCol="0">
            <a:spAutoFit/>
          </a:bodyPr>
          <a:lstStyle/>
          <a:p>
            <a:pPr algn="ctr"/>
            <a:r>
              <a:rPr lang="en-US" sz="2400" b="1" dirty="0">
                <a:solidFill>
                  <a:schemeClr val="bg1"/>
                </a:solidFill>
              </a:rPr>
              <a:t>Energy</a:t>
            </a:r>
          </a:p>
          <a:p>
            <a:pPr algn="ctr"/>
            <a:endParaRPr lang="en-US" sz="1200" dirty="0">
              <a:solidFill>
                <a:srgbClr val="0069AA"/>
              </a:solidFill>
            </a:endParaRPr>
          </a:p>
        </p:txBody>
      </p:sp>
    </p:spTree>
    <p:extLst>
      <p:ext uri="{BB962C8B-B14F-4D97-AF65-F5344CB8AC3E}">
        <p14:creationId xmlns:p14="http://schemas.microsoft.com/office/powerpoint/2010/main" val="294355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u27_chip">
            <a:extLst>
              <a:ext uri="{FF2B5EF4-FFF2-40B4-BE49-F238E27FC236}">
                <a16:creationId xmlns:a16="http://schemas.microsoft.com/office/drawing/2014/main" id="{34DECC3F-97C1-9546-AEBC-DDF101EE9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173" y="0"/>
            <a:ext cx="12192001" cy="6858000"/>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3815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u27_chip">
            <a:extLst>
              <a:ext uri="{FF2B5EF4-FFF2-40B4-BE49-F238E27FC236}">
                <a16:creationId xmlns:a16="http://schemas.microsoft.com/office/drawing/2014/main" id="{34DECC3F-97C1-9546-AEBC-DDF101EE9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173" y="0"/>
            <a:ext cx="12192001" cy="6858000"/>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BFF7191F-DDD5-4D46-BB83-9DBC4D7E5594}"/>
              </a:ext>
            </a:extLst>
          </p:cNvPr>
          <p:cNvSpPr txBox="1"/>
          <p:nvPr/>
        </p:nvSpPr>
        <p:spPr>
          <a:xfrm>
            <a:off x="606152" y="4719217"/>
            <a:ext cx="7797068" cy="1862048"/>
          </a:xfrm>
          <a:prstGeom prst="rect">
            <a:avLst/>
          </a:prstGeom>
          <a:noFill/>
        </p:spPr>
        <p:txBody>
          <a:bodyPr wrap="square" rtlCol="0">
            <a:spAutoFit/>
          </a:bodyPr>
          <a:lstStyle/>
          <a:p>
            <a:pPr>
              <a:spcAft>
                <a:spcPts val="600"/>
              </a:spcAft>
            </a:pPr>
            <a:r>
              <a:rPr lang="en-US" sz="2800" b="1" dirty="0">
                <a:solidFill>
                  <a:srgbClr val="FFFF00"/>
                </a:solidFill>
              </a:rPr>
              <a:t>Underwater Gliders – A Brief History</a:t>
            </a:r>
            <a:endParaRPr lang="en-US" sz="2400" b="1" dirty="0">
              <a:solidFill>
                <a:srgbClr val="FFFF00"/>
              </a:solidFill>
            </a:endParaRPr>
          </a:p>
          <a:p>
            <a:pPr>
              <a:spcAft>
                <a:spcPts val="600"/>
              </a:spcAft>
            </a:pPr>
            <a:r>
              <a:rPr lang="en-US" sz="2400" dirty="0">
                <a:solidFill>
                  <a:srgbClr val="FFFF00"/>
                </a:solidFill>
              </a:rPr>
              <a:t>1999 – First Glider deployed at sea</a:t>
            </a:r>
          </a:p>
          <a:p>
            <a:pPr>
              <a:spcAft>
                <a:spcPts val="600"/>
              </a:spcAft>
            </a:pPr>
            <a:r>
              <a:rPr lang="en-US" sz="2400" dirty="0">
                <a:solidFill>
                  <a:srgbClr val="FFFF00"/>
                </a:solidFill>
              </a:rPr>
              <a:t>2009 – First Glider crossed the Atlantic</a:t>
            </a:r>
          </a:p>
          <a:p>
            <a:pPr>
              <a:spcAft>
                <a:spcPts val="600"/>
              </a:spcAft>
            </a:pPr>
            <a:r>
              <a:rPr lang="en-US" sz="2400" dirty="0">
                <a:solidFill>
                  <a:srgbClr val="FFFF00"/>
                </a:solidFill>
              </a:rPr>
              <a:t>2019 – Key component of NOAA Unmanned Systems Strategy</a:t>
            </a:r>
          </a:p>
        </p:txBody>
      </p:sp>
    </p:spTree>
    <p:extLst>
      <p:ext uri="{BB962C8B-B14F-4D97-AF65-F5344CB8AC3E}">
        <p14:creationId xmlns:p14="http://schemas.microsoft.com/office/powerpoint/2010/main" val="1532272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05-30 at 4.01.01 PM.png">
            <a:extLst>
              <a:ext uri="{FF2B5EF4-FFF2-40B4-BE49-F238E27FC236}">
                <a16:creationId xmlns:a16="http://schemas.microsoft.com/office/drawing/2014/main" id="{6F83CF1A-364A-D747-8E3F-A691DD6930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142"/>
          <a:stretch/>
        </p:blipFill>
        <p:spPr>
          <a:xfrm>
            <a:off x="-944638" y="-18355"/>
            <a:ext cx="10088638" cy="6267710"/>
          </a:xfrm>
          <a:prstGeom prst="rect">
            <a:avLst/>
          </a:prstGeom>
        </p:spPr>
      </p:pic>
      <p:grpSp>
        <p:nvGrpSpPr>
          <p:cNvPr id="3" name="Group 2">
            <a:extLst>
              <a:ext uri="{FF2B5EF4-FFF2-40B4-BE49-F238E27FC236}">
                <a16:creationId xmlns:a16="http://schemas.microsoft.com/office/drawing/2014/main" id="{278CB44D-35C4-4811-ABBF-514CC3F79490}"/>
              </a:ext>
            </a:extLst>
          </p:cNvPr>
          <p:cNvGrpSpPr/>
          <p:nvPr/>
        </p:nvGrpSpPr>
        <p:grpSpPr>
          <a:xfrm>
            <a:off x="1170906" y="3500034"/>
            <a:ext cx="7344444" cy="2546164"/>
            <a:chOff x="1203185" y="3861775"/>
            <a:chExt cx="7344444" cy="2546164"/>
          </a:xfrm>
        </p:grpSpPr>
        <p:cxnSp>
          <p:nvCxnSpPr>
            <p:cNvPr id="9" name="Straight Arrow Connector 8">
              <a:extLst>
                <a:ext uri="{FF2B5EF4-FFF2-40B4-BE49-F238E27FC236}">
                  <a16:creationId xmlns:a16="http://schemas.microsoft.com/office/drawing/2014/main" id="{9840E4CA-7E86-ED43-962B-F1F0D86992AA}"/>
                </a:ext>
              </a:extLst>
            </p:cNvPr>
            <p:cNvCxnSpPr>
              <a:cxnSpLocks/>
            </p:cNvCxnSpPr>
            <p:nvPr/>
          </p:nvCxnSpPr>
          <p:spPr>
            <a:xfrm>
              <a:off x="3688589" y="5029212"/>
              <a:ext cx="731011" cy="914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97582A6-B469-6A47-A8EE-5F14C8888289}"/>
                </a:ext>
              </a:extLst>
            </p:cNvPr>
            <p:cNvCxnSpPr>
              <a:cxnSpLocks/>
            </p:cNvCxnSpPr>
            <p:nvPr/>
          </p:nvCxnSpPr>
          <p:spPr>
            <a:xfrm>
              <a:off x="1371600" y="4572012"/>
              <a:ext cx="342746" cy="609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BED3C38-443E-AB4F-A170-880D4DA47B09}"/>
                </a:ext>
              </a:extLst>
            </p:cNvPr>
            <p:cNvCxnSpPr/>
            <p:nvPr/>
          </p:nvCxnSpPr>
          <p:spPr>
            <a:xfrm flipV="1">
              <a:off x="5181600" y="5257812"/>
              <a:ext cx="914400" cy="685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C537425-0709-0247-ACE2-00084C04C15E}"/>
                </a:ext>
              </a:extLst>
            </p:cNvPr>
            <p:cNvCxnSpPr/>
            <p:nvPr/>
          </p:nvCxnSpPr>
          <p:spPr>
            <a:xfrm flipV="1">
              <a:off x="2133600" y="4876812"/>
              <a:ext cx="304800" cy="304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descr="glider.png">
              <a:extLst>
                <a:ext uri="{FF2B5EF4-FFF2-40B4-BE49-F238E27FC236}">
                  <a16:creationId xmlns:a16="http://schemas.microsoft.com/office/drawing/2014/main" id="{3589B3D9-2CAC-CC4E-889B-8051D80601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046622" flipH="1" flipV="1">
              <a:off x="6061428" y="4323452"/>
              <a:ext cx="1802277" cy="878924"/>
            </a:xfrm>
            <a:prstGeom prst="rect">
              <a:avLst/>
            </a:prstGeom>
          </p:spPr>
        </p:pic>
        <p:sp>
          <p:nvSpPr>
            <p:cNvPr id="14" name="Freeform 13">
              <a:extLst>
                <a:ext uri="{FF2B5EF4-FFF2-40B4-BE49-F238E27FC236}">
                  <a16:creationId xmlns:a16="http://schemas.microsoft.com/office/drawing/2014/main" id="{F2E262B9-E385-FD4E-A0B2-8E830D73F3C3}"/>
                </a:ext>
              </a:extLst>
            </p:cNvPr>
            <p:cNvSpPr/>
            <p:nvPr/>
          </p:nvSpPr>
          <p:spPr>
            <a:xfrm>
              <a:off x="1203185" y="4373034"/>
              <a:ext cx="7344444" cy="2034905"/>
            </a:xfrm>
            <a:custGeom>
              <a:avLst/>
              <a:gdLst>
                <a:gd name="connsiteX0" fmla="*/ 0 w 7344444"/>
                <a:gd name="connsiteY0" fmla="*/ 271675 h 2034905"/>
                <a:gd name="connsiteX1" fmla="*/ 626659 w 7344444"/>
                <a:gd name="connsiteY1" fmla="*/ 1215877 h 2034905"/>
                <a:gd name="connsiteX2" fmla="*/ 1470560 w 7344444"/>
                <a:gd name="connsiteY2" fmla="*/ 455502 h 2034905"/>
                <a:gd name="connsiteX3" fmla="*/ 2055442 w 7344444"/>
                <a:gd name="connsiteY3" fmla="*/ 539060 h 2034905"/>
                <a:gd name="connsiteX4" fmla="*/ 3158362 w 7344444"/>
                <a:gd name="connsiteY4" fmla="*/ 1875983 h 2034905"/>
                <a:gd name="connsiteX5" fmla="*/ 4069106 w 7344444"/>
                <a:gd name="connsiteY5" fmla="*/ 1859272 h 2034905"/>
                <a:gd name="connsiteX6" fmla="*/ 5773619 w 7344444"/>
                <a:gd name="connsiteY6" fmla="*/ 522348 h 2034905"/>
                <a:gd name="connsiteX7" fmla="*/ 6458766 w 7344444"/>
                <a:gd name="connsiteY7" fmla="*/ 163050 h 2034905"/>
                <a:gd name="connsiteX8" fmla="*/ 7344444 w 7344444"/>
                <a:gd name="connsiteY8" fmla="*/ 71137 h 203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4444" h="2034905">
                  <a:moveTo>
                    <a:pt x="0" y="271675"/>
                  </a:moveTo>
                  <a:cubicBezTo>
                    <a:pt x="190783" y="728457"/>
                    <a:pt x="381566" y="1185239"/>
                    <a:pt x="626659" y="1215877"/>
                  </a:cubicBezTo>
                  <a:cubicBezTo>
                    <a:pt x="871752" y="1246515"/>
                    <a:pt x="1232430" y="568305"/>
                    <a:pt x="1470560" y="455502"/>
                  </a:cubicBezTo>
                  <a:cubicBezTo>
                    <a:pt x="1708690" y="342699"/>
                    <a:pt x="1774142" y="302313"/>
                    <a:pt x="2055442" y="539060"/>
                  </a:cubicBezTo>
                  <a:cubicBezTo>
                    <a:pt x="2336742" y="775807"/>
                    <a:pt x="2822752" y="1655948"/>
                    <a:pt x="3158362" y="1875983"/>
                  </a:cubicBezTo>
                  <a:cubicBezTo>
                    <a:pt x="3493972" y="2096018"/>
                    <a:pt x="3633230" y="2084878"/>
                    <a:pt x="4069106" y="1859272"/>
                  </a:cubicBezTo>
                  <a:cubicBezTo>
                    <a:pt x="4504982" y="1633666"/>
                    <a:pt x="5375342" y="805052"/>
                    <a:pt x="5773619" y="522348"/>
                  </a:cubicBezTo>
                  <a:cubicBezTo>
                    <a:pt x="6171896" y="239644"/>
                    <a:pt x="6196962" y="238252"/>
                    <a:pt x="6458766" y="163050"/>
                  </a:cubicBezTo>
                  <a:cubicBezTo>
                    <a:pt x="6720570" y="87848"/>
                    <a:pt x="7075677" y="-102942"/>
                    <a:pt x="7344444" y="7113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imes New Roman"/>
                <a:cs typeface="Times New Roman"/>
              </a:endParaRPr>
            </a:p>
          </p:txBody>
        </p:sp>
      </p:grpSp>
      <p:sp>
        <p:nvSpPr>
          <p:cNvPr id="15" name="TextBox 14">
            <a:extLst>
              <a:ext uri="{FF2B5EF4-FFF2-40B4-BE49-F238E27FC236}">
                <a16:creationId xmlns:a16="http://schemas.microsoft.com/office/drawing/2014/main" id="{66BDACED-5953-A44B-AE6C-D65909FD13E0}"/>
              </a:ext>
            </a:extLst>
          </p:cNvPr>
          <p:cNvSpPr txBox="1"/>
          <p:nvPr/>
        </p:nvSpPr>
        <p:spPr>
          <a:xfrm>
            <a:off x="0" y="146331"/>
            <a:ext cx="8814861" cy="4093428"/>
          </a:xfrm>
          <a:prstGeom prst="rect">
            <a:avLst/>
          </a:prstGeom>
          <a:noFill/>
        </p:spPr>
        <p:txBody>
          <a:bodyPr wrap="square" rtlCol="0">
            <a:spAutoFit/>
          </a:bodyPr>
          <a:lstStyle/>
          <a:p>
            <a:pPr>
              <a:spcAft>
                <a:spcPts val="600"/>
              </a:spcAft>
            </a:pPr>
            <a:r>
              <a:rPr lang="en-US" sz="2800" b="1" dirty="0">
                <a:solidFill>
                  <a:srgbClr val="FFFF00"/>
                </a:solidFill>
              </a:rPr>
              <a:t>Underwater Gliders – How they Operate</a:t>
            </a:r>
            <a:endParaRPr lang="en-US" sz="2400" dirty="0">
              <a:solidFill>
                <a:srgbClr val="FFFF00"/>
              </a:solidFill>
            </a:endParaRPr>
          </a:p>
          <a:p>
            <a:pPr marL="342900" indent="-342900">
              <a:spcAft>
                <a:spcPts val="600"/>
              </a:spcAft>
              <a:buFont typeface="Arial" panose="020B0604020202020204" pitchFamily="34" charset="0"/>
              <a:buChar char="•"/>
            </a:pPr>
            <a:r>
              <a:rPr lang="en-US" sz="2400" dirty="0">
                <a:solidFill>
                  <a:srgbClr val="FFFF00"/>
                </a:solidFill>
              </a:rPr>
              <a:t>Buoyancy pump propulsion</a:t>
            </a:r>
          </a:p>
          <a:p>
            <a:pPr marL="342900" indent="-342900">
              <a:spcAft>
                <a:spcPts val="600"/>
              </a:spcAft>
              <a:buFont typeface="Arial" panose="020B0604020202020204" pitchFamily="34" charset="0"/>
              <a:buChar char="•"/>
            </a:pPr>
            <a:r>
              <a:rPr lang="en-US" sz="2400" dirty="0">
                <a:solidFill>
                  <a:srgbClr val="FFFF00"/>
                </a:solidFill>
              </a:rPr>
              <a:t>Sawtooth underwater flight pattern</a:t>
            </a:r>
          </a:p>
          <a:p>
            <a:pPr marL="342900" indent="-342900">
              <a:spcAft>
                <a:spcPts val="600"/>
              </a:spcAft>
              <a:buFont typeface="Arial" panose="020B0604020202020204" pitchFamily="34" charset="0"/>
              <a:buChar char="•"/>
            </a:pPr>
            <a:r>
              <a:rPr lang="en-US" sz="2400" dirty="0">
                <a:solidFill>
                  <a:srgbClr val="FFFF00"/>
                </a:solidFill>
              </a:rPr>
              <a:t>Low power = long duration (1 month – 1 year)</a:t>
            </a:r>
          </a:p>
          <a:p>
            <a:pPr marL="342900" indent="-342900">
              <a:spcAft>
                <a:spcPts val="600"/>
              </a:spcAft>
              <a:buFont typeface="Arial" panose="020B0604020202020204" pitchFamily="34" charset="0"/>
              <a:buChar char="•"/>
            </a:pPr>
            <a:r>
              <a:rPr lang="en-US" sz="2400" dirty="0">
                <a:solidFill>
                  <a:srgbClr val="FFFF00"/>
                </a:solidFill>
              </a:rPr>
              <a:t>Flexible payload bay = mission-matched sensors</a:t>
            </a:r>
          </a:p>
          <a:p>
            <a:pPr marL="342900" indent="-342900">
              <a:spcAft>
                <a:spcPts val="600"/>
              </a:spcAft>
              <a:buFont typeface="Arial" panose="020B0604020202020204" pitchFamily="34" charset="0"/>
              <a:buChar char="•"/>
            </a:pPr>
            <a:r>
              <a:rPr lang="en-US" sz="2400" dirty="0">
                <a:solidFill>
                  <a:srgbClr val="FFFF00"/>
                </a:solidFill>
              </a:rPr>
              <a:t>Surface at regular intervals for satellite communications that:</a:t>
            </a:r>
          </a:p>
          <a:p>
            <a:pPr marL="800100" lvl="1" indent="-342900">
              <a:spcAft>
                <a:spcPts val="600"/>
              </a:spcAft>
              <a:buFont typeface="Arial" panose="020B0604020202020204" pitchFamily="34" charset="0"/>
              <a:buChar char="•"/>
            </a:pPr>
            <a:r>
              <a:rPr lang="en-US" sz="2400" dirty="0">
                <a:solidFill>
                  <a:srgbClr val="FFFF00"/>
                </a:solidFill>
              </a:rPr>
              <a:t>Check GPS location</a:t>
            </a:r>
          </a:p>
          <a:p>
            <a:pPr marL="800100" lvl="1" indent="-342900">
              <a:spcAft>
                <a:spcPts val="600"/>
              </a:spcAft>
              <a:buFont typeface="Arial" panose="020B0604020202020204" pitchFamily="34" charset="0"/>
              <a:buChar char="•"/>
            </a:pPr>
            <a:r>
              <a:rPr lang="en-US" sz="2400" dirty="0">
                <a:solidFill>
                  <a:srgbClr val="FFFF00"/>
                </a:solidFill>
              </a:rPr>
              <a:t>Transmit underwater data profiles to Glider Operations Centers</a:t>
            </a:r>
          </a:p>
          <a:p>
            <a:pPr marL="800100" lvl="1" indent="-342900">
              <a:spcAft>
                <a:spcPts val="600"/>
              </a:spcAft>
              <a:buFont typeface="Arial" panose="020B0604020202020204" pitchFamily="34" charset="0"/>
              <a:buChar char="•"/>
            </a:pPr>
            <a:r>
              <a:rPr lang="en-US" sz="2400" dirty="0">
                <a:solidFill>
                  <a:srgbClr val="FFFF00"/>
                </a:solidFill>
              </a:rPr>
              <a:t>Download new mission commands</a:t>
            </a:r>
          </a:p>
        </p:txBody>
      </p:sp>
    </p:spTree>
    <p:extLst>
      <p:ext uri="{BB962C8B-B14F-4D97-AF65-F5344CB8AC3E}">
        <p14:creationId xmlns:p14="http://schemas.microsoft.com/office/powerpoint/2010/main" val="1334480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05464" y="1142714"/>
            <a:ext cx="2170146" cy="461665"/>
          </a:xfrm>
          <a:prstGeom prst="rect">
            <a:avLst/>
          </a:prstGeom>
          <a:noFill/>
        </p:spPr>
        <p:txBody>
          <a:bodyPr wrap="none" rtlCol="0">
            <a:spAutoFit/>
          </a:bodyPr>
          <a:lstStyle/>
          <a:p>
            <a:pPr defTabSz="457200" fontAlgn="auto">
              <a:spcBef>
                <a:spcPts val="0"/>
              </a:spcBef>
              <a:spcAft>
                <a:spcPts val="0"/>
              </a:spcAft>
            </a:pPr>
            <a:r>
              <a:rPr lang="en-US" sz="2400" dirty="0">
                <a:solidFill>
                  <a:prstClr val="black"/>
                </a:solidFill>
                <a:latin typeface="Calibri"/>
                <a:ea typeface="+mn-ea"/>
                <a:cs typeface="+mn-cs"/>
              </a:rPr>
              <a:t>Dedicated Ships</a:t>
            </a:r>
          </a:p>
        </p:txBody>
      </p:sp>
      <p:sp>
        <p:nvSpPr>
          <p:cNvPr id="5" name="TextBox 4"/>
          <p:cNvSpPr txBox="1"/>
          <p:nvPr/>
        </p:nvSpPr>
        <p:spPr>
          <a:xfrm>
            <a:off x="2807591" y="1142714"/>
            <a:ext cx="2632003" cy="461665"/>
          </a:xfrm>
          <a:prstGeom prst="rect">
            <a:avLst/>
          </a:prstGeom>
          <a:noFill/>
        </p:spPr>
        <p:txBody>
          <a:bodyPr wrap="none" rtlCol="0">
            <a:spAutoFit/>
          </a:bodyPr>
          <a:lstStyle/>
          <a:p>
            <a:pPr defTabSz="457200" fontAlgn="auto">
              <a:spcBef>
                <a:spcPts val="0"/>
              </a:spcBef>
              <a:spcAft>
                <a:spcPts val="0"/>
              </a:spcAft>
            </a:pPr>
            <a:r>
              <a:rPr lang="en-US" sz="2400" dirty="0">
                <a:solidFill>
                  <a:prstClr val="black"/>
                </a:solidFill>
                <a:latin typeface="Calibri"/>
                <a:ea typeface="+mn-ea"/>
                <a:cs typeface="+mn-cs"/>
              </a:rPr>
              <a:t>Underwater Gliders</a:t>
            </a:r>
          </a:p>
        </p:txBody>
      </p:sp>
      <p:sp>
        <p:nvSpPr>
          <p:cNvPr id="6" name="TextBox 5"/>
          <p:cNvSpPr txBox="1"/>
          <p:nvPr/>
        </p:nvSpPr>
        <p:spPr>
          <a:xfrm>
            <a:off x="538317" y="1135915"/>
            <a:ext cx="1579663" cy="461665"/>
          </a:xfrm>
          <a:prstGeom prst="rect">
            <a:avLst/>
          </a:prstGeom>
          <a:noFill/>
        </p:spPr>
        <p:txBody>
          <a:bodyPr wrap="none" rtlCol="0">
            <a:spAutoFit/>
          </a:bodyPr>
          <a:lstStyle/>
          <a:p>
            <a:pPr defTabSz="457200" fontAlgn="auto">
              <a:spcBef>
                <a:spcPts val="0"/>
              </a:spcBef>
              <a:spcAft>
                <a:spcPts val="0"/>
              </a:spcAft>
            </a:pPr>
            <a:r>
              <a:rPr lang="en-US" sz="2400" dirty="0">
                <a:solidFill>
                  <a:prstClr val="black"/>
                </a:solidFill>
                <a:latin typeface="Calibri"/>
              </a:rPr>
              <a:t>Argo Float</a:t>
            </a:r>
            <a:r>
              <a:rPr lang="en-US" sz="2400" dirty="0">
                <a:solidFill>
                  <a:prstClr val="black"/>
                </a:solidFill>
                <a:latin typeface="Calibri"/>
                <a:ea typeface="+mn-ea"/>
                <a:cs typeface="+mn-cs"/>
              </a:rPr>
              <a:t>s</a:t>
            </a:r>
          </a:p>
        </p:txBody>
      </p:sp>
      <p:sp>
        <p:nvSpPr>
          <p:cNvPr id="11" name="TextBox 10"/>
          <p:cNvSpPr txBox="1"/>
          <p:nvPr/>
        </p:nvSpPr>
        <p:spPr>
          <a:xfrm>
            <a:off x="1046194" y="4826933"/>
            <a:ext cx="7338997" cy="461665"/>
          </a:xfrm>
          <a:prstGeom prst="rect">
            <a:avLst/>
          </a:prstGeom>
          <a:noFill/>
        </p:spPr>
        <p:txBody>
          <a:bodyPr wrap="none" rtlCol="0">
            <a:spAutoFit/>
          </a:bodyPr>
          <a:lstStyle/>
          <a:p>
            <a:pPr defTabSz="457200" fontAlgn="auto">
              <a:spcBef>
                <a:spcPts val="0"/>
              </a:spcBef>
              <a:spcAft>
                <a:spcPts val="0"/>
              </a:spcAft>
            </a:pPr>
            <a:r>
              <a:rPr lang="en-US" sz="2400" dirty="0">
                <a:solidFill>
                  <a:prstClr val="black"/>
                </a:solidFill>
                <a:latin typeface="Calibri"/>
                <a:ea typeface="+mn-ea"/>
                <a:cs typeface="+mn-cs"/>
              </a:rPr>
              <a:t>Increasing Capacity, Control, Cost, Human Involvement</a:t>
            </a:r>
            <a:r>
              <a:rPr lang="en-US" dirty="0">
                <a:solidFill>
                  <a:prstClr val="black"/>
                </a:solidFill>
                <a:latin typeface="Calibri"/>
                <a:ea typeface="+mn-ea"/>
                <a:cs typeface="+mn-cs"/>
              </a:rPr>
              <a:t>  </a:t>
            </a:r>
          </a:p>
        </p:txBody>
      </p:sp>
      <p:sp>
        <p:nvSpPr>
          <p:cNvPr id="12" name="TextBox 11"/>
          <p:cNvSpPr txBox="1"/>
          <p:nvPr/>
        </p:nvSpPr>
        <p:spPr>
          <a:xfrm>
            <a:off x="0" y="58056"/>
            <a:ext cx="9144000" cy="523220"/>
          </a:xfrm>
          <a:prstGeom prst="rect">
            <a:avLst/>
          </a:prstGeom>
          <a:noFill/>
        </p:spPr>
        <p:txBody>
          <a:bodyPr wrap="square" rtlCol="0">
            <a:spAutoFit/>
          </a:bodyPr>
          <a:lstStyle/>
          <a:p>
            <a:pPr algn="ctr" defTabSz="457200" fontAlgn="auto">
              <a:spcBef>
                <a:spcPts val="0"/>
              </a:spcBef>
              <a:spcAft>
                <a:spcPts val="0"/>
              </a:spcAft>
            </a:pPr>
            <a:r>
              <a:rPr lang="en-US" sz="2800" b="1" dirty="0">
                <a:solidFill>
                  <a:schemeClr val="bg1"/>
                </a:solidFill>
                <a:latin typeface="Calibri"/>
                <a:ea typeface="+mn-ea"/>
                <a:cs typeface="+mn-cs"/>
              </a:rPr>
              <a:t>Mobile Underwater </a:t>
            </a:r>
            <a:r>
              <a:rPr lang="en-US" sz="2800" b="1" dirty="0">
                <a:solidFill>
                  <a:schemeClr val="bg1"/>
                </a:solidFill>
                <a:latin typeface="Calibri"/>
              </a:rPr>
              <a:t>Profile</a:t>
            </a:r>
            <a:r>
              <a:rPr lang="en-US" sz="2800" b="1" dirty="0">
                <a:solidFill>
                  <a:schemeClr val="bg1"/>
                </a:solidFill>
                <a:latin typeface="Calibri"/>
                <a:ea typeface="+mn-ea"/>
                <a:cs typeface="+mn-cs"/>
              </a:rPr>
              <a:t> Sampling Capabilities</a:t>
            </a:r>
          </a:p>
        </p:txBody>
      </p:sp>
      <p:pic>
        <p:nvPicPr>
          <p:cNvPr id="2" name="Picture 1" descr="Screen Shot 2015-06-10 at 1.10.56 PM.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6533" y="1807091"/>
            <a:ext cx="2295136" cy="2337992"/>
          </a:xfrm>
          <a:prstGeom prst="rect">
            <a:avLst/>
          </a:prstGeom>
        </p:spPr>
      </p:pic>
      <p:pic>
        <p:nvPicPr>
          <p:cNvPr id="7" name="Picture 6" descr="Screen Shot 2015-06-10 at 1.41.21 P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99888" y="1807091"/>
            <a:ext cx="3181298" cy="2360619"/>
          </a:xfrm>
          <a:prstGeom prst="rect">
            <a:avLst/>
          </a:prstGeom>
        </p:spPr>
      </p:pic>
      <p:pic>
        <p:nvPicPr>
          <p:cNvPr id="15" name="Picture 14"/>
          <p:cNvPicPr>
            <a:picLocks noChangeAspect="1"/>
          </p:cNvPicPr>
          <p:nvPr/>
        </p:nvPicPr>
        <p:blipFill rotWithShape="1">
          <a:blip r:embed="rId4"/>
          <a:srcRect l="34381"/>
          <a:stretch/>
        </p:blipFill>
        <p:spPr>
          <a:xfrm>
            <a:off x="2678797" y="1807091"/>
            <a:ext cx="2889592" cy="2344965"/>
          </a:xfrm>
          <a:prstGeom prst="rect">
            <a:avLst/>
          </a:prstGeom>
        </p:spPr>
      </p:pic>
      <p:sp>
        <p:nvSpPr>
          <p:cNvPr id="3" name="Right Arrow 2"/>
          <p:cNvSpPr/>
          <p:nvPr/>
        </p:nvSpPr>
        <p:spPr>
          <a:xfrm>
            <a:off x="1014530" y="4370422"/>
            <a:ext cx="711494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latin typeface="Calibri"/>
            </a:endParaRPr>
          </a:p>
        </p:txBody>
      </p:sp>
      <p:sp>
        <p:nvSpPr>
          <p:cNvPr id="8" name="TextBox 7">
            <a:extLst>
              <a:ext uri="{FF2B5EF4-FFF2-40B4-BE49-F238E27FC236}">
                <a16:creationId xmlns:a16="http://schemas.microsoft.com/office/drawing/2014/main" id="{B340E053-BAEB-EA46-9B5E-43807939213E}"/>
              </a:ext>
            </a:extLst>
          </p:cNvPr>
          <p:cNvSpPr txBox="1"/>
          <p:nvPr/>
        </p:nvSpPr>
        <p:spPr>
          <a:xfrm>
            <a:off x="1214101" y="3775751"/>
            <a:ext cx="678006" cy="369332"/>
          </a:xfrm>
          <a:prstGeom prst="rect">
            <a:avLst/>
          </a:prstGeom>
          <a:noFill/>
        </p:spPr>
        <p:txBody>
          <a:bodyPr wrap="none" rtlCol="0">
            <a:spAutoFit/>
          </a:bodyPr>
          <a:lstStyle/>
          <a:p>
            <a:r>
              <a:rPr lang="en-US" dirty="0"/>
              <a:t>years</a:t>
            </a:r>
          </a:p>
        </p:txBody>
      </p:sp>
      <p:sp>
        <p:nvSpPr>
          <p:cNvPr id="9" name="TextBox 8">
            <a:extLst>
              <a:ext uri="{FF2B5EF4-FFF2-40B4-BE49-F238E27FC236}">
                <a16:creationId xmlns:a16="http://schemas.microsoft.com/office/drawing/2014/main" id="{A444A6B8-1CD3-FA43-A288-95B765BB3311}"/>
              </a:ext>
            </a:extLst>
          </p:cNvPr>
          <p:cNvSpPr txBox="1"/>
          <p:nvPr/>
        </p:nvSpPr>
        <p:spPr>
          <a:xfrm>
            <a:off x="4440864" y="3742456"/>
            <a:ext cx="899092" cy="369332"/>
          </a:xfrm>
          <a:prstGeom prst="rect">
            <a:avLst/>
          </a:prstGeom>
          <a:noFill/>
        </p:spPr>
        <p:txBody>
          <a:bodyPr wrap="none" rtlCol="0">
            <a:spAutoFit/>
          </a:bodyPr>
          <a:lstStyle/>
          <a:p>
            <a:r>
              <a:rPr lang="en-US" dirty="0">
                <a:solidFill>
                  <a:schemeClr val="bg1"/>
                </a:solidFill>
              </a:rPr>
              <a:t>months</a:t>
            </a:r>
          </a:p>
        </p:txBody>
      </p:sp>
      <p:sp>
        <p:nvSpPr>
          <p:cNvPr id="10" name="TextBox 9">
            <a:extLst>
              <a:ext uri="{FF2B5EF4-FFF2-40B4-BE49-F238E27FC236}">
                <a16:creationId xmlns:a16="http://schemas.microsoft.com/office/drawing/2014/main" id="{04F50B49-0187-A24B-8A8A-F75D9B8F4545}"/>
              </a:ext>
            </a:extLst>
          </p:cNvPr>
          <p:cNvSpPr txBox="1"/>
          <p:nvPr/>
        </p:nvSpPr>
        <p:spPr>
          <a:xfrm>
            <a:off x="7929899" y="3742456"/>
            <a:ext cx="604653" cy="369332"/>
          </a:xfrm>
          <a:prstGeom prst="rect">
            <a:avLst/>
          </a:prstGeom>
          <a:noFill/>
        </p:spPr>
        <p:txBody>
          <a:bodyPr wrap="none" rtlCol="0">
            <a:spAutoFit/>
          </a:bodyPr>
          <a:lstStyle/>
          <a:p>
            <a:r>
              <a:rPr lang="en-US" dirty="0">
                <a:solidFill>
                  <a:schemeClr val="bg1"/>
                </a:solidFill>
              </a:rPr>
              <a:t>days</a:t>
            </a:r>
          </a:p>
        </p:txBody>
      </p:sp>
    </p:spTree>
    <p:extLst>
      <p:ext uri="{BB962C8B-B14F-4D97-AF65-F5344CB8AC3E}">
        <p14:creationId xmlns:p14="http://schemas.microsoft.com/office/powerpoint/2010/main" val="2346368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52069-CC41-E146-89BB-A9AF5BF9630B}"/>
              </a:ext>
            </a:extLst>
          </p:cNvPr>
          <p:cNvPicPr>
            <a:picLocks noChangeAspect="1"/>
          </p:cNvPicPr>
          <p:nvPr/>
        </p:nvPicPr>
        <p:blipFill rotWithShape="1">
          <a:blip r:embed="rId2"/>
          <a:srcRect r="32432"/>
          <a:stretch/>
        </p:blipFill>
        <p:spPr>
          <a:xfrm>
            <a:off x="0" y="5560724"/>
            <a:ext cx="4572000" cy="666000"/>
          </a:xfrm>
          <a:prstGeom prst="rect">
            <a:avLst/>
          </a:prstGeom>
        </p:spPr>
      </p:pic>
      <p:sp>
        <p:nvSpPr>
          <p:cNvPr id="4" name="TextBox 3">
            <a:extLst>
              <a:ext uri="{FF2B5EF4-FFF2-40B4-BE49-F238E27FC236}">
                <a16:creationId xmlns:a16="http://schemas.microsoft.com/office/drawing/2014/main" id="{03396A98-A3DB-F84D-9E2E-FED370AF4C8D}"/>
              </a:ext>
            </a:extLst>
          </p:cNvPr>
          <p:cNvSpPr txBox="1"/>
          <p:nvPr/>
        </p:nvSpPr>
        <p:spPr>
          <a:xfrm>
            <a:off x="0" y="89389"/>
            <a:ext cx="9144000" cy="461665"/>
          </a:xfrm>
          <a:prstGeom prst="rect">
            <a:avLst/>
          </a:prstGeom>
          <a:noFill/>
        </p:spPr>
        <p:txBody>
          <a:bodyPr wrap="square" rtlCol="0">
            <a:spAutoFit/>
          </a:bodyPr>
          <a:lstStyle/>
          <a:p>
            <a:pPr algn="ctr" fontAlgn="base"/>
            <a:r>
              <a:rPr lang="en-US" sz="2400" dirty="0">
                <a:solidFill>
                  <a:schemeClr val="bg1"/>
                </a:solidFill>
              </a:rPr>
              <a:t> </a:t>
            </a:r>
            <a:r>
              <a:rPr lang="en-US" sz="2400" b="1" dirty="0">
                <a:solidFill>
                  <a:schemeClr val="bg1"/>
                </a:solidFill>
              </a:rPr>
              <a:t>U.S. Billion-Dollar Weather &amp; Climate Disasters: 1980-2020</a:t>
            </a:r>
          </a:p>
        </p:txBody>
      </p:sp>
      <p:sp>
        <p:nvSpPr>
          <p:cNvPr id="5" name="TextBox 4">
            <a:extLst>
              <a:ext uri="{FF2B5EF4-FFF2-40B4-BE49-F238E27FC236}">
                <a16:creationId xmlns:a16="http://schemas.microsoft.com/office/drawing/2014/main" id="{E1110229-FB9C-BE45-840A-53DC5DB66164}"/>
              </a:ext>
            </a:extLst>
          </p:cNvPr>
          <p:cNvSpPr txBox="1"/>
          <p:nvPr/>
        </p:nvSpPr>
        <p:spPr>
          <a:xfrm>
            <a:off x="5209631" y="5857392"/>
            <a:ext cx="3934369" cy="369332"/>
          </a:xfrm>
          <a:prstGeom prst="rect">
            <a:avLst/>
          </a:prstGeom>
          <a:solidFill>
            <a:schemeClr val="bg1"/>
          </a:solidFill>
        </p:spPr>
        <p:txBody>
          <a:bodyPr wrap="square" rtlCol="0">
            <a:spAutoFit/>
          </a:bodyPr>
          <a:lstStyle/>
          <a:p>
            <a:pPr fontAlgn="base"/>
            <a:r>
              <a:rPr lang="en-US" dirty="0">
                <a:hlinkClick r:id="rId3"/>
              </a:rPr>
              <a:t>https://www.ncdc.noaa.gov/billions/</a:t>
            </a:r>
            <a:endParaRPr lang="en-US" dirty="0"/>
          </a:p>
        </p:txBody>
      </p:sp>
      <p:sp>
        <p:nvSpPr>
          <p:cNvPr id="7" name="TextBox 6">
            <a:extLst>
              <a:ext uri="{FF2B5EF4-FFF2-40B4-BE49-F238E27FC236}">
                <a16:creationId xmlns:a16="http://schemas.microsoft.com/office/drawing/2014/main" id="{8DA4E891-86A9-794A-AAF1-F3271C49F1D9}"/>
              </a:ext>
            </a:extLst>
          </p:cNvPr>
          <p:cNvSpPr txBox="1"/>
          <p:nvPr/>
        </p:nvSpPr>
        <p:spPr>
          <a:xfrm>
            <a:off x="0" y="4954048"/>
            <a:ext cx="9144000" cy="646331"/>
          </a:xfrm>
          <a:prstGeom prst="rect">
            <a:avLst/>
          </a:prstGeom>
          <a:noFill/>
        </p:spPr>
        <p:txBody>
          <a:bodyPr wrap="square" rtlCol="0">
            <a:spAutoFit/>
          </a:bodyPr>
          <a:lstStyle/>
          <a:p>
            <a:pPr algn="ctr"/>
            <a:r>
              <a:rPr lang="en-US" b="1" i="1" dirty="0">
                <a:solidFill>
                  <a:srgbClr val="FF0000"/>
                </a:solidFill>
              </a:rPr>
              <a:t>Tropical Cyclone damages (53.7%) greater than </a:t>
            </a:r>
          </a:p>
          <a:p>
            <a:pPr algn="ctr"/>
            <a:r>
              <a:rPr lang="en-US" b="1" i="1" dirty="0">
                <a:solidFill>
                  <a:srgbClr val="FF0000"/>
                </a:solidFill>
              </a:rPr>
              <a:t>all other weather &amp; climate disasters combined</a:t>
            </a:r>
          </a:p>
        </p:txBody>
      </p:sp>
      <p:graphicFrame>
        <p:nvGraphicFramePr>
          <p:cNvPr id="8" name="Table 7">
            <a:extLst>
              <a:ext uri="{FF2B5EF4-FFF2-40B4-BE49-F238E27FC236}">
                <a16:creationId xmlns:a16="http://schemas.microsoft.com/office/drawing/2014/main" id="{08D46F57-CA63-4309-8601-F00846416D03}"/>
              </a:ext>
            </a:extLst>
          </p:cNvPr>
          <p:cNvGraphicFramePr>
            <a:graphicFrameLocks noGrp="1"/>
          </p:cNvGraphicFramePr>
          <p:nvPr>
            <p:extLst>
              <p:ext uri="{D42A27DB-BD31-4B8C-83A1-F6EECF244321}">
                <p14:modId xmlns:p14="http://schemas.microsoft.com/office/powerpoint/2010/main" val="3891658825"/>
              </p:ext>
            </p:extLst>
          </p:nvPr>
        </p:nvGraphicFramePr>
        <p:xfrm>
          <a:off x="266281" y="816969"/>
          <a:ext cx="8611438" cy="4084320"/>
        </p:xfrm>
        <a:graphic>
          <a:graphicData uri="http://schemas.openxmlformats.org/drawingml/2006/table">
            <a:tbl>
              <a:tblPr firstRow="1" bandRow="1">
                <a:tableStyleId>{5C22544A-7EE6-4342-B048-85BDC9FD1C3A}</a:tableStyleId>
              </a:tblPr>
              <a:tblGrid>
                <a:gridCol w="1659278">
                  <a:extLst>
                    <a:ext uri="{9D8B030D-6E8A-4147-A177-3AD203B41FA5}">
                      <a16:colId xmlns:a16="http://schemas.microsoft.com/office/drawing/2014/main" val="2877397010"/>
                    </a:ext>
                  </a:extLst>
                </a:gridCol>
                <a:gridCol w="915646">
                  <a:extLst>
                    <a:ext uri="{9D8B030D-6E8A-4147-A177-3AD203B41FA5}">
                      <a16:colId xmlns:a16="http://schemas.microsoft.com/office/drawing/2014/main" val="1670317585"/>
                    </a:ext>
                  </a:extLst>
                </a:gridCol>
                <a:gridCol w="1239473">
                  <a:extLst>
                    <a:ext uri="{9D8B030D-6E8A-4147-A177-3AD203B41FA5}">
                      <a16:colId xmlns:a16="http://schemas.microsoft.com/office/drawing/2014/main" val="3133308312"/>
                    </a:ext>
                  </a:extLst>
                </a:gridCol>
                <a:gridCol w="1272972">
                  <a:extLst>
                    <a:ext uri="{9D8B030D-6E8A-4147-A177-3AD203B41FA5}">
                      <a16:colId xmlns:a16="http://schemas.microsoft.com/office/drawing/2014/main" val="3467395290"/>
                    </a:ext>
                  </a:extLst>
                </a:gridCol>
                <a:gridCol w="1217139">
                  <a:extLst>
                    <a:ext uri="{9D8B030D-6E8A-4147-A177-3AD203B41FA5}">
                      <a16:colId xmlns:a16="http://schemas.microsoft.com/office/drawing/2014/main" val="3624422502"/>
                    </a:ext>
                  </a:extLst>
                </a:gridCol>
                <a:gridCol w="1172474">
                  <a:extLst>
                    <a:ext uri="{9D8B030D-6E8A-4147-A177-3AD203B41FA5}">
                      <a16:colId xmlns:a16="http://schemas.microsoft.com/office/drawing/2014/main" val="1200662622"/>
                    </a:ext>
                  </a:extLst>
                </a:gridCol>
                <a:gridCol w="1134456">
                  <a:extLst>
                    <a:ext uri="{9D8B030D-6E8A-4147-A177-3AD203B41FA5}">
                      <a16:colId xmlns:a16="http://schemas.microsoft.com/office/drawing/2014/main" val="1724586461"/>
                    </a:ext>
                  </a:extLst>
                </a:gridCol>
              </a:tblGrid>
              <a:tr h="715312">
                <a:tc>
                  <a:txBody>
                    <a:bodyPr/>
                    <a:lstStyle/>
                    <a:p>
                      <a:pPr algn="ctr"/>
                      <a:endParaRPr lang="en-US" sz="1600" dirty="0"/>
                    </a:p>
                    <a:p>
                      <a:pPr algn="ctr"/>
                      <a:r>
                        <a:rPr lang="en-US" sz="1600" dirty="0"/>
                        <a:t>Disaster Type</a:t>
                      </a:r>
                    </a:p>
                  </a:txBody>
                  <a:tcPr/>
                </a:tc>
                <a:tc>
                  <a:txBody>
                    <a:bodyPr/>
                    <a:lstStyle/>
                    <a:p>
                      <a:pPr algn="ctr"/>
                      <a:endParaRPr lang="en-US" sz="1600" dirty="0"/>
                    </a:p>
                    <a:p>
                      <a:pPr algn="ctr"/>
                      <a:r>
                        <a:rPr lang="en-US" sz="1600" dirty="0"/>
                        <a:t>Events</a:t>
                      </a:r>
                    </a:p>
                  </a:txBody>
                  <a:tcPr/>
                </a:tc>
                <a:tc>
                  <a:txBody>
                    <a:bodyPr/>
                    <a:lstStyle/>
                    <a:p>
                      <a:pPr algn="ctr"/>
                      <a:r>
                        <a:rPr lang="en-US" sz="1600" dirty="0"/>
                        <a:t>Percent </a:t>
                      </a:r>
                    </a:p>
                    <a:p>
                      <a:pPr algn="ctr"/>
                      <a:r>
                        <a:rPr lang="en-US" sz="1600" dirty="0"/>
                        <a:t>of Total Events</a:t>
                      </a:r>
                    </a:p>
                  </a:txBody>
                  <a:tcPr/>
                </a:tc>
                <a:tc>
                  <a:txBody>
                    <a:bodyPr/>
                    <a:lstStyle/>
                    <a:p>
                      <a:pPr algn="ctr"/>
                      <a:endParaRPr lang="en-US" sz="1600" dirty="0"/>
                    </a:p>
                    <a:p>
                      <a:pPr algn="ctr"/>
                      <a:r>
                        <a:rPr lang="en-US" sz="1600" dirty="0"/>
                        <a:t>Costs</a:t>
                      </a:r>
                    </a:p>
                  </a:txBody>
                  <a:tcPr/>
                </a:tc>
                <a:tc>
                  <a:txBody>
                    <a:bodyPr/>
                    <a:lstStyle/>
                    <a:p>
                      <a:pPr algn="ctr"/>
                      <a:r>
                        <a:rPr lang="en-US" sz="1600" dirty="0"/>
                        <a:t>Percent </a:t>
                      </a:r>
                    </a:p>
                    <a:p>
                      <a:pPr algn="ctr"/>
                      <a:r>
                        <a:rPr lang="en-US" sz="1600" dirty="0"/>
                        <a:t>of Total </a:t>
                      </a:r>
                    </a:p>
                    <a:p>
                      <a:pPr algn="ctr"/>
                      <a:r>
                        <a:rPr lang="en-US" sz="1600" dirty="0"/>
                        <a:t>Costs</a:t>
                      </a:r>
                    </a:p>
                  </a:txBody>
                  <a:tcPr/>
                </a:tc>
                <a:tc>
                  <a:txBody>
                    <a:bodyPr/>
                    <a:lstStyle/>
                    <a:p>
                      <a:pPr algn="ctr"/>
                      <a:endParaRPr lang="en-US" sz="1600" dirty="0"/>
                    </a:p>
                    <a:p>
                      <a:pPr algn="ctr"/>
                      <a:r>
                        <a:rPr lang="en-US" sz="1600" dirty="0"/>
                        <a:t>Deaths</a:t>
                      </a:r>
                    </a:p>
                  </a:txBody>
                  <a:tcPr/>
                </a:tc>
                <a:tc>
                  <a:txBody>
                    <a:bodyPr/>
                    <a:lstStyle/>
                    <a:p>
                      <a:pPr algn="ctr"/>
                      <a:r>
                        <a:rPr lang="en-US" sz="1600" dirty="0"/>
                        <a:t>Percent </a:t>
                      </a:r>
                    </a:p>
                    <a:p>
                      <a:pPr algn="ctr"/>
                      <a:r>
                        <a:rPr lang="en-US" sz="1600" dirty="0"/>
                        <a:t>of Total Deaths</a:t>
                      </a:r>
                    </a:p>
                  </a:txBody>
                  <a:tcPr/>
                </a:tc>
                <a:extLst>
                  <a:ext uri="{0D108BD9-81ED-4DB2-BD59-A6C34878D82A}">
                    <a16:rowId xmlns:a16="http://schemas.microsoft.com/office/drawing/2014/main" val="3603485652"/>
                  </a:ext>
                </a:extLst>
              </a:tr>
              <a:tr h="311059">
                <a:tc>
                  <a:txBody>
                    <a:bodyPr/>
                    <a:lstStyle/>
                    <a:p>
                      <a:r>
                        <a:rPr lang="en-US" sz="1600" b="1" dirty="0">
                          <a:solidFill>
                            <a:srgbClr val="FF0000"/>
                          </a:solidFill>
                        </a:rPr>
                        <a:t>Tropical Cyclone</a:t>
                      </a:r>
                    </a:p>
                  </a:txBody>
                  <a:tcPr/>
                </a:tc>
                <a:tc>
                  <a:txBody>
                    <a:bodyPr/>
                    <a:lstStyle/>
                    <a:p>
                      <a:pPr algn="r"/>
                      <a:r>
                        <a:rPr lang="en-US" sz="1600" b="1" dirty="0">
                          <a:solidFill>
                            <a:srgbClr val="FF0000"/>
                          </a:solidFill>
                        </a:rPr>
                        <a:t>45</a:t>
                      </a:r>
                    </a:p>
                  </a:txBody>
                  <a:tcPr/>
                </a:tc>
                <a:tc>
                  <a:txBody>
                    <a:bodyPr/>
                    <a:lstStyle/>
                    <a:p>
                      <a:pPr algn="r"/>
                      <a:r>
                        <a:rPr lang="en-US" sz="1600" b="1" dirty="0">
                          <a:solidFill>
                            <a:srgbClr val="FF0000"/>
                          </a:solidFill>
                        </a:rPr>
                        <a:t>17.0%</a:t>
                      </a:r>
                    </a:p>
                  </a:txBody>
                  <a:tcPr/>
                </a:tc>
                <a:tc>
                  <a:txBody>
                    <a:bodyPr/>
                    <a:lstStyle/>
                    <a:p>
                      <a:pPr algn="r"/>
                      <a:r>
                        <a:rPr lang="en-US" sz="1600" b="1" dirty="0">
                          <a:solidFill>
                            <a:srgbClr val="FF0000"/>
                          </a:solidFill>
                        </a:rPr>
                        <a:t>$954.4B</a:t>
                      </a:r>
                    </a:p>
                  </a:txBody>
                  <a:tcPr/>
                </a:tc>
                <a:tc>
                  <a:txBody>
                    <a:bodyPr/>
                    <a:lstStyle/>
                    <a:p>
                      <a:pPr algn="r"/>
                      <a:r>
                        <a:rPr lang="en-US" sz="1600" b="1" dirty="0">
                          <a:solidFill>
                            <a:srgbClr val="FF0000"/>
                          </a:solidFill>
                        </a:rPr>
                        <a:t>53.7%</a:t>
                      </a:r>
                    </a:p>
                  </a:txBody>
                  <a:tcPr/>
                </a:tc>
                <a:tc>
                  <a:txBody>
                    <a:bodyPr/>
                    <a:lstStyle/>
                    <a:p>
                      <a:pPr algn="r"/>
                      <a:r>
                        <a:rPr lang="en-US" sz="1600" b="1" dirty="0">
                          <a:solidFill>
                            <a:srgbClr val="FF0000"/>
                          </a:solidFill>
                        </a:rPr>
                        <a:t>6,507</a:t>
                      </a:r>
                    </a:p>
                  </a:txBody>
                  <a:tcPr/>
                </a:tc>
                <a:tc>
                  <a:txBody>
                    <a:bodyPr/>
                    <a:lstStyle/>
                    <a:p>
                      <a:pPr algn="r"/>
                      <a:r>
                        <a:rPr lang="en-US" sz="1600" b="1" dirty="0">
                          <a:solidFill>
                            <a:srgbClr val="FF0000"/>
                          </a:solidFill>
                        </a:rPr>
                        <a:t>45.6%</a:t>
                      </a:r>
                    </a:p>
                  </a:txBody>
                  <a:tcPr/>
                </a:tc>
                <a:extLst>
                  <a:ext uri="{0D108BD9-81ED-4DB2-BD59-A6C34878D82A}">
                    <a16:rowId xmlns:a16="http://schemas.microsoft.com/office/drawing/2014/main" val="2891051801"/>
                  </a:ext>
                </a:extLst>
              </a:tr>
              <a:tr h="311059">
                <a:tc>
                  <a:txBody>
                    <a:bodyPr/>
                    <a:lstStyle/>
                    <a:p>
                      <a:r>
                        <a:rPr lang="en-US" sz="1600" dirty="0"/>
                        <a:t>  Severe Storm</a:t>
                      </a:r>
                    </a:p>
                  </a:txBody>
                  <a:tcPr/>
                </a:tc>
                <a:tc>
                  <a:txBody>
                    <a:bodyPr/>
                    <a:lstStyle/>
                    <a:p>
                      <a:pPr algn="r"/>
                      <a:r>
                        <a:rPr lang="en-US" sz="1600" dirty="0"/>
                        <a:t>117</a:t>
                      </a:r>
                    </a:p>
                  </a:txBody>
                  <a:tcPr/>
                </a:tc>
                <a:tc>
                  <a:txBody>
                    <a:bodyPr/>
                    <a:lstStyle/>
                    <a:p>
                      <a:pPr algn="r"/>
                      <a:r>
                        <a:rPr lang="en-US" sz="1600" dirty="0"/>
                        <a:t>44.2%</a:t>
                      </a:r>
                    </a:p>
                  </a:txBody>
                  <a:tcPr/>
                </a:tc>
                <a:tc>
                  <a:txBody>
                    <a:bodyPr/>
                    <a:lstStyle/>
                    <a:p>
                      <a:pPr algn="r"/>
                      <a:r>
                        <a:rPr lang="en-US" sz="1600" dirty="0"/>
                        <a:t>$253.0B</a:t>
                      </a:r>
                    </a:p>
                  </a:txBody>
                  <a:tcPr/>
                </a:tc>
                <a:tc>
                  <a:txBody>
                    <a:bodyPr/>
                    <a:lstStyle/>
                    <a:p>
                      <a:pPr algn="r"/>
                      <a:r>
                        <a:rPr lang="en-US" sz="1600" dirty="0"/>
                        <a:t>14.2%</a:t>
                      </a:r>
                    </a:p>
                  </a:txBody>
                  <a:tcPr/>
                </a:tc>
                <a:tc>
                  <a:txBody>
                    <a:bodyPr/>
                    <a:lstStyle/>
                    <a:p>
                      <a:pPr algn="r"/>
                      <a:r>
                        <a:rPr lang="en-US" sz="1600" dirty="0"/>
                        <a:t>1,712</a:t>
                      </a:r>
                    </a:p>
                  </a:txBody>
                  <a:tcPr/>
                </a:tc>
                <a:tc>
                  <a:txBody>
                    <a:bodyPr/>
                    <a:lstStyle/>
                    <a:p>
                      <a:pPr algn="r"/>
                      <a:r>
                        <a:rPr lang="en-US" sz="1600" dirty="0"/>
                        <a:t>12.0%</a:t>
                      </a:r>
                    </a:p>
                  </a:txBody>
                  <a:tcPr/>
                </a:tc>
                <a:extLst>
                  <a:ext uri="{0D108BD9-81ED-4DB2-BD59-A6C34878D82A}">
                    <a16:rowId xmlns:a16="http://schemas.microsoft.com/office/drawing/2014/main" val="42798638"/>
                  </a:ext>
                </a:extLst>
              </a:tr>
              <a:tr h="311059">
                <a:tc>
                  <a:txBody>
                    <a:bodyPr/>
                    <a:lstStyle/>
                    <a:p>
                      <a:r>
                        <a:rPr lang="en-US" sz="1600" dirty="0"/>
                        <a:t>  Drought</a:t>
                      </a:r>
                    </a:p>
                  </a:txBody>
                  <a:tcPr/>
                </a:tc>
                <a:tc>
                  <a:txBody>
                    <a:bodyPr/>
                    <a:lstStyle/>
                    <a:p>
                      <a:pPr algn="r"/>
                      <a:r>
                        <a:rPr lang="en-US" sz="1600" dirty="0"/>
                        <a:t>27</a:t>
                      </a:r>
                    </a:p>
                  </a:txBody>
                  <a:tcPr/>
                </a:tc>
                <a:tc>
                  <a:txBody>
                    <a:bodyPr/>
                    <a:lstStyle/>
                    <a:p>
                      <a:pPr algn="r"/>
                      <a:r>
                        <a:rPr lang="en-US" sz="1600" dirty="0"/>
                        <a:t>10.2%</a:t>
                      </a:r>
                    </a:p>
                  </a:txBody>
                  <a:tcPr/>
                </a:tc>
                <a:tc>
                  <a:txBody>
                    <a:bodyPr/>
                    <a:lstStyle/>
                    <a:p>
                      <a:pPr algn="r"/>
                      <a:r>
                        <a:rPr lang="en-US" sz="1600" dirty="0"/>
                        <a:t>$252.7B</a:t>
                      </a:r>
                    </a:p>
                  </a:txBody>
                  <a:tcPr/>
                </a:tc>
                <a:tc>
                  <a:txBody>
                    <a:bodyPr/>
                    <a:lstStyle/>
                    <a:p>
                      <a:pPr algn="r"/>
                      <a:r>
                        <a:rPr lang="en-US" sz="1600" dirty="0"/>
                        <a:t>14.2%</a:t>
                      </a:r>
                    </a:p>
                  </a:txBody>
                  <a:tcPr/>
                </a:tc>
                <a:tc>
                  <a:txBody>
                    <a:bodyPr/>
                    <a:lstStyle/>
                    <a:p>
                      <a:pPr algn="r"/>
                      <a:r>
                        <a:rPr lang="en-US" sz="1600" dirty="0"/>
                        <a:t>3,865</a:t>
                      </a:r>
                    </a:p>
                  </a:txBody>
                  <a:tcPr/>
                </a:tc>
                <a:tc>
                  <a:txBody>
                    <a:bodyPr/>
                    <a:lstStyle/>
                    <a:p>
                      <a:pPr algn="r"/>
                      <a:r>
                        <a:rPr lang="en-US" sz="1600" dirty="0"/>
                        <a:t>27.1%</a:t>
                      </a:r>
                    </a:p>
                  </a:txBody>
                  <a:tcPr/>
                </a:tc>
                <a:extLst>
                  <a:ext uri="{0D108BD9-81ED-4DB2-BD59-A6C34878D82A}">
                    <a16:rowId xmlns:a16="http://schemas.microsoft.com/office/drawing/2014/main" val="2837377620"/>
                  </a:ext>
                </a:extLst>
              </a:tr>
              <a:tr h="311059">
                <a:tc>
                  <a:txBody>
                    <a:bodyPr/>
                    <a:lstStyle/>
                    <a:p>
                      <a:r>
                        <a:rPr lang="en-US" sz="1600" dirty="0"/>
                        <a:t>  Flooding</a:t>
                      </a:r>
                    </a:p>
                  </a:txBody>
                  <a:tcPr/>
                </a:tc>
                <a:tc>
                  <a:txBody>
                    <a:bodyPr/>
                    <a:lstStyle/>
                    <a:p>
                      <a:pPr algn="r"/>
                      <a:r>
                        <a:rPr lang="en-US" sz="1600" dirty="0"/>
                        <a:t>33</a:t>
                      </a:r>
                    </a:p>
                  </a:txBody>
                  <a:tcPr/>
                </a:tc>
                <a:tc>
                  <a:txBody>
                    <a:bodyPr/>
                    <a:lstStyle/>
                    <a:p>
                      <a:pPr algn="r"/>
                      <a:r>
                        <a:rPr lang="en-US" sz="1600" dirty="0"/>
                        <a:t>12.5%</a:t>
                      </a:r>
                    </a:p>
                  </a:txBody>
                  <a:tcPr/>
                </a:tc>
                <a:tc>
                  <a:txBody>
                    <a:bodyPr/>
                    <a:lstStyle/>
                    <a:p>
                      <a:pPr algn="r"/>
                      <a:r>
                        <a:rPr lang="en-US" sz="1600" dirty="0"/>
                        <a:t>$150.4B</a:t>
                      </a:r>
                    </a:p>
                  </a:txBody>
                  <a:tcPr/>
                </a:tc>
                <a:tc>
                  <a:txBody>
                    <a:bodyPr/>
                    <a:lstStyle/>
                    <a:p>
                      <a:pPr algn="r"/>
                      <a:r>
                        <a:rPr lang="en-US" sz="1600" dirty="0"/>
                        <a:t>8.5%</a:t>
                      </a:r>
                    </a:p>
                  </a:txBody>
                  <a:tcPr/>
                </a:tc>
                <a:tc>
                  <a:txBody>
                    <a:bodyPr/>
                    <a:lstStyle/>
                    <a:p>
                      <a:pPr algn="r"/>
                      <a:r>
                        <a:rPr lang="en-US" sz="1600" dirty="0"/>
                        <a:t>617</a:t>
                      </a:r>
                    </a:p>
                  </a:txBody>
                  <a:tcPr/>
                </a:tc>
                <a:tc>
                  <a:txBody>
                    <a:bodyPr/>
                    <a:lstStyle/>
                    <a:p>
                      <a:pPr algn="r"/>
                      <a:r>
                        <a:rPr lang="en-US" sz="1600" dirty="0"/>
                        <a:t>4.3%</a:t>
                      </a:r>
                    </a:p>
                  </a:txBody>
                  <a:tcPr/>
                </a:tc>
                <a:extLst>
                  <a:ext uri="{0D108BD9-81ED-4DB2-BD59-A6C34878D82A}">
                    <a16:rowId xmlns:a16="http://schemas.microsoft.com/office/drawing/2014/main" val="3629318814"/>
                  </a:ext>
                </a:extLst>
              </a:tr>
              <a:tr h="311059">
                <a:tc>
                  <a:txBody>
                    <a:bodyPr/>
                    <a:lstStyle/>
                    <a:p>
                      <a:r>
                        <a:rPr lang="en-US" sz="1600" dirty="0"/>
                        <a:t>  Wildfire</a:t>
                      </a:r>
                    </a:p>
                  </a:txBody>
                  <a:tcPr/>
                </a:tc>
                <a:tc>
                  <a:txBody>
                    <a:bodyPr/>
                    <a:lstStyle/>
                    <a:p>
                      <a:pPr algn="r"/>
                      <a:r>
                        <a:rPr lang="en-US" sz="1600" dirty="0"/>
                        <a:t>17</a:t>
                      </a:r>
                    </a:p>
                  </a:txBody>
                  <a:tcPr/>
                </a:tc>
                <a:tc>
                  <a:txBody>
                    <a:bodyPr/>
                    <a:lstStyle/>
                    <a:p>
                      <a:pPr algn="r"/>
                      <a:r>
                        <a:rPr lang="en-US" sz="1600" dirty="0"/>
                        <a:t>6.4%</a:t>
                      </a:r>
                    </a:p>
                  </a:txBody>
                  <a:tcPr/>
                </a:tc>
                <a:tc>
                  <a:txBody>
                    <a:bodyPr/>
                    <a:lstStyle/>
                    <a:p>
                      <a:pPr algn="r"/>
                      <a:r>
                        <a:rPr lang="en-US" sz="1600" dirty="0"/>
                        <a:t>$85.4B</a:t>
                      </a:r>
                    </a:p>
                  </a:txBody>
                  <a:tcPr/>
                </a:tc>
                <a:tc>
                  <a:txBody>
                    <a:bodyPr/>
                    <a:lstStyle/>
                    <a:p>
                      <a:pPr algn="r"/>
                      <a:r>
                        <a:rPr lang="en-US" sz="1600" dirty="0"/>
                        <a:t>4.8%</a:t>
                      </a:r>
                    </a:p>
                  </a:txBody>
                  <a:tcPr/>
                </a:tc>
                <a:tc>
                  <a:txBody>
                    <a:bodyPr/>
                    <a:lstStyle/>
                    <a:p>
                      <a:pPr algn="r"/>
                      <a:r>
                        <a:rPr lang="en-US" sz="1600" dirty="0"/>
                        <a:t>347</a:t>
                      </a:r>
                    </a:p>
                  </a:txBody>
                  <a:tcPr/>
                </a:tc>
                <a:tc>
                  <a:txBody>
                    <a:bodyPr/>
                    <a:lstStyle/>
                    <a:p>
                      <a:pPr algn="r"/>
                      <a:r>
                        <a:rPr lang="en-US" sz="1600" dirty="0"/>
                        <a:t>2.4%</a:t>
                      </a:r>
                    </a:p>
                  </a:txBody>
                  <a:tcPr/>
                </a:tc>
                <a:extLst>
                  <a:ext uri="{0D108BD9-81ED-4DB2-BD59-A6C34878D82A}">
                    <a16:rowId xmlns:a16="http://schemas.microsoft.com/office/drawing/2014/main" val="360065789"/>
                  </a:ext>
                </a:extLst>
              </a:tr>
              <a:tr h="311059">
                <a:tc>
                  <a:txBody>
                    <a:bodyPr/>
                    <a:lstStyle/>
                    <a:p>
                      <a:r>
                        <a:rPr lang="en-US" sz="1600" dirty="0"/>
                        <a:t>  Winter Storm</a:t>
                      </a:r>
                    </a:p>
                  </a:txBody>
                  <a:tcPr/>
                </a:tc>
                <a:tc>
                  <a:txBody>
                    <a:bodyPr/>
                    <a:lstStyle/>
                    <a:p>
                      <a:pPr algn="r"/>
                      <a:r>
                        <a:rPr lang="en-US" sz="1600" dirty="0"/>
                        <a:t>17</a:t>
                      </a:r>
                    </a:p>
                  </a:txBody>
                  <a:tcPr/>
                </a:tc>
                <a:tc>
                  <a:txBody>
                    <a:bodyPr/>
                    <a:lstStyle/>
                    <a:p>
                      <a:pPr algn="r"/>
                      <a:r>
                        <a:rPr lang="en-US" sz="1600" dirty="0"/>
                        <a:t>6.4%</a:t>
                      </a:r>
                    </a:p>
                  </a:txBody>
                  <a:tcPr/>
                </a:tc>
                <a:tc>
                  <a:txBody>
                    <a:bodyPr/>
                    <a:lstStyle/>
                    <a:p>
                      <a:pPr algn="r"/>
                      <a:r>
                        <a:rPr lang="en-US" sz="1600" dirty="0"/>
                        <a:t>$49.6B</a:t>
                      </a:r>
                    </a:p>
                  </a:txBody>
                  <a:tcPr/>
                </a:tc>
                <a:tc>
                  <a:txBody>
                    <a:bodyPr/>
                    <a:lstStyle/>
                    <a:p>
                      <a:pPr algn="r"/>
                      <a:r>
                        <a:rPr lang="en-US" sz="1600" dirty="0"/>
                        <a:t>2.8%</a:t>
                      </a:r>
                    </a:p>
                  </a:txBody>
                  <a:tcPr/>
                </a:tc>
                <a:tc>
                  <a:txBody>
                    <a:bodyPr/>
                    <a:lstStyle/>
                    <a:p>
                      <a:pPr algn="r"/>
                      <a:r>
                        <a:rPr lang="en-US" sz="1600" dirty="0"/>
                        <a:t>1,048</a:t>
                      </a:r>
                    </a:p>
                  </a:txBody>
                  <a:tcPr/>
                </a:tc>
                <a:tc>
                  <a:txBody>
                    <a:bodyPr/>
                    <a:lstStyle/>
                    <a:p>
                      <a:pPr algn="r"/>
                      <a:r>
                        <a:rPr lang="en-US" sz="1600" dirty="0"/>
                        <a:t>7.4%</a:t>
                      </a:r>
                    </a:p>
                  </a:txBody>
                  <a:tcPr/>
                </a:tc>
                <a:extLst>
                  <a:ext uri="{0D108BD9-81ED-4DB2-BD59-A6C34878D82A}">
                    <a16:rowId xmlns:a16="http://schemas.microsoft.com/office/drawing/2014/main" val="2084297420"/>
                  </a:ext>
                </a:extLst>
              </a:tr>
              <a:tr h="311059">
                <a:tc>
                  <a:txBody>
                    <a:bodyPr/>
                    <a:lstStyle/>
                    <a:p>
                      <a:r>
                        <a:rPr lang="en-US" sz="1600" dirty="0"/>
                        <a:t>  Freeze</a:t>
                      </a:r>
                    </a:p>
                  </a:txBody>
                  <a:tcPr/>
                </a:tc>
                <a:tc>
                  <a:txBody>
                    <a:bodyPr/>
                    <a:lstStyle/>
                    <a:p>
                      <a:pPr algn="r"/>
                      <a:r>
                        <a:rPr lang="en-US" sz="1600" dirty="0"/>
                        <a:t>9</a:t>
                      </a:r>
                    </a:p>
                  </a:txBody>
                  <a:tcPr/>
                </a:tc>
                <a:tc>
                  <a:txBody>
                    <a:bodyPr/>
                    <a:lstStyle/>
                    <a:p>
                      <a:pPr algn="r"/>
                      <a:r>
                        <a:rPr lang="en-US" sz="1600" dirty="0"/>
                        <a:t>3.4%</a:t>
                      </a:r>
                    </a:p>
                  </a:txBody>
                  <a:tcPr/>
                </a:tc>
                <a:tc>
                  <a:txBody>
                    <a:bodyPr/>
                    <a:lstStyle/>
                    <a:p>
                      <a:pPr algn="r"/>
                      <a:r>
                        <a:rPr lang="en-US" sz="1600" dirty="0"/>
                        <a:t>$30.6B</a:t>
                      </a:r>
                    </a:p>
                  </a:txBody>
                  <a:tcPr/>
                </a:tc>
                <a:tc>
                  <a:txBody>
                    <a:bodyPr/>
                    <a:lstStyle/>
                    <a:p>
                      <a:pPr algn="r"/>
                      <a:r>
                        <a:rPr lang="en-US" sz="1600" dirty="0"/>
                        <a:t>1.7%</a:t>
                      </a:r>
                    </a:p>
                  </a:txBody>
                  <a:tcPr/>
                </a:tc>
                <a:tc>
                  <a:txBody>
                    <a:bodyPr/>
                    <a:lstStyle/>
                    <a:p>
                      <a:pPr algn="r"/>
                      <a:r>
                        <a:rPr lang="en-US" sz="1600" dirty="0"/>
                        <a:t>162</a:t>
                      </a:r>
                    </a:p>
                  </a:txBody>
                  <a:tcPr/>
                </a:tc>
                <a:tc>
                  <a:txBody>
                    <a:bodyPr/>
                    <a:lstStyle/>
                    <a:p>
                      <a:pPr algn="r"/>
                      <a:r>
                        <a:rPr lang="en-US" sz="1600" dirty="0"/>
                        <a:t>1.1%</a:t>
                      </a:r>
                    </a:p>
                  </a:txBody>
                  <a:tcPr/>
                </a:tc>
                <a:extLst>
                  <a:ext uri="{0D108BD9-81ED-4DB2-BD59-A6C34878D82A}">
                    <a16:rowId xmlns:a16="http://schemas.microsoft.com/office/drawing/2014/main" val="3310979578"/>
                  </a:ext>
                </a:extLst>
              </a:tr>
              <a:tr h="537284">
                <a:tc>
                  <a:txBody>
                    <a:bodyPr/>
                    <a:lstStyle/>
                    <a:p>
                      <a:r>
                        <a:rPr lang="en-US" sz="1600" b="0" dirty="0">
                          <a:solidFill>
                            <a:srgbClr val="FF0000"/>
                          </a:solidFill>
                        </a:rPr>
                        <a:t>All except Tropical Cyclone</a:t>
                      </a:r>
                    </a:p>
                  </a:txBody>
                  <a:tcPr/>
                </a:tc>
                <a:tc>
                  <a:txBody>
                    <a:bodyPr/>
                    <a:lstStyle/>
                    <a:p>
                      <a:pPr algn="r"/>
                      <a:r>
                        <a:rPr lang="en-US" sz="1600" b="0" dirty="0">
                          <a:solidFill>
                            <a:srgbClr val="FF0000"/>
                          </a:solidFill>
                        </a:rPr>
                        <a:t>220</a:t>
                      </a:r>
                    </a:p>
                  </a:txBody>
                  <a:tcPr/>
                </a:tc>
                <a:tc>
                  <a:txBody>
                    <a:bodyPr/>
                    <a:lstStyle/>
                    <a:p>
                      <a:pPr algn="r"/>
                      <a:r>
                        <a:rPr lang="en-US" sz="1600" b="0" dirty="0">
                          <a:solidFill>
                            <a:srgbClr val="FF0000"/>
                          </a:solidFill>
                        </a:rPr>
                        <a:t>83.0%</a:t>
                      </a:r>
                    </a:p>
                  </a:txBody>
                  <a:tcPr/>
                </a:tc>
                <a:tc>
                  <a:txBody>
                    <a:bodyPr/>
                    <a:lstStyle/>
                    <a:p>
                      <a:pPr algn="r"/>
                      <a:r>
                        <a:rPr lang="en-US" sz="1600" b="0" dirty="0">
                          <a:solidFill>
                            <a:srgbClr val="FF0000"/>
                          </a:solidFill>
                        </a:rPr>
                        <a:t>$821.7B</a:t>
                      </a:r>
                    </a:p>
                  </a:txBody>
                  <a:tcPr/>
                </a:tc>
                <a:tc>
                  <a:txBody>
                    <a:bodyPr/>
                    <a:lstStyle/>
                    <a:p>
                      <a:pPr algn="r"/>
                      <a:r>
                        <a:rPr lang="en-US" sz="1600" b="0" dirty="0">
                          <a:solidFill>
                            <a:srgbClr val="FF0000"/>
                          </a:solidFill>
                        </a:rPr>
                        <a:t>46.3%</a:t>
                      </a:r>
                    </a:p>
                  </a:txBody>
                  <a:tcPr/>
                </a:tc>
                <a:tc>
                  <a:txBody>
                    <a:bodyPr/>
                    <a:lstStyle/>
                    <a:p>
                      <a:pPr algn="r"/>
                      <a:r>
                        <a:rPr lang="en-US" sz="1600" b="0" dirty="0">
                          <a:solidFill>
                            <a:srgbClr val="FF0000"/>
                          </a:solidFill>
                        </a:rPr>
                        <a:t>7,751</a:t>
                      </a:r>
                    </a:p>
                  </a:txBody>
                  <a:tcPr/>
                </a:tc>
                <a:tc>
                  <a:txBody>
                    <a:bodyPr/>
                    <a:lstStyle/>
                    <a:p>
                      <a:pPr algn="r"/>
                      <a:r>
                        <a:rPr lang="en-US" sz="1600" b="0" dirty="0">
                          <a:solidFill>
                            <a:srgbClr val="FF0000"/>
                          </a:solidFill>
                        </a:rPr>
                        <a:t>54.4%</a:t>
                      </a:r>
                    </a:p>
                  </a:txBody>
                  <a:tcPr/>
                </a:tc>
                <a:extLst>
                  <a:ext uri="{0D108BD9-81ED-4DB2-BD59-A6C34878D82A}">
                    <a16:rowId xmlns:a16="http://schemas.microsoft.com/office/drawing/2014/main" val="1471558846"/>
                  </a:ext>
                </a:extLst>
              </a:tr>
              <a:tr h="311059">
                <a:tc>
                  <a:txBody>
                    <a:bodyPr/>
                    <a:lstStyle/>
                    <a:p>
                      <a:r>
                        <a:rPr lang="en-US" sz="1600" b="1" dirty="0"/>
                        <a:t>All Disasters</a:t>
                      </a:r>
                    </a:p>
                  </a:txBody>
                  <a:tcPr/>
                </a:tc>
                <a:tc>
                  <a:txBody>
                    <a:bodyPr/>
                    <a:lstStyle/>
                    <a:p>
                      <a:pPr algn="r"/>
                      <a:r>
                        <a:rPr lang="en-US" sz="1600" b="1" dirty="0"/>
                        <a:t>265</a:t>
                      </a:r>
                    </a:p>
                  </a:txBody>
                  <a:tcPr/>
                </a:tc>
                <a:tc>
                  <a:txBody>
                    <a:bodyPr/>
                    <a:lstStyle/>
                    <a:p>
                      <a:pPr algn="r"/>
                      <a:r>
                        <a:rPr lang="en-US" sz="1600" b="1" dirty="0"/>
                        <a:t>100.0%</a:t>
                      </a:r>
                    </a:p>
                  </a:txBody>
                  <a:tcPr/>
                </a:tc>
                <a:tc>
                  <a:txBody>
                    <a:bodyPr/>
                    <a:lstStyle/>
                    <a:p>
                      <a:pPr algn="r"/>
                      <a:r>
                        <a:rPr lang="en-US" sz="1600" b="1" dirty="0"/>
                        <a:t>$1,776.1B</a:t>
                      </a:r>
                    </a:p>
                  </a:txBody>
                  <a:tcPr/>
                </a:tc>
                <a:tc>
                  <a:txBody>
                    <a:bodyPr/>
                    <a:lstStyle/>
                    <a:p>
                      <a:pPr algn="r"/>
                      <a:r>
                        <a:rPr lang="en-US" sz="1600" b="1" dirty="0"/>
                        <a:t>100.0%</a:t>
                      </a:r>
                    </a:p>
                  </a:txBody>
                  <a:tcPr/>
                </a:tc>
                <a:tc>
                  <a:txBody>
                    <a:bodyPr/>
                    <a:lstStyle/>
                    <a:p>
                      <a:pPr algn="r"/>
                      <a:r>
                        <a:rPr lang="en-US" sz="1600" b="1" dirty="0"/>
                        <a:t>14,258</a:t>
                      </a:r>
                    </a:p>
                  </a:txBody>
                  <a:tcPr/>
                </a:tc>
                <a:tc>
                  <a:txBody>
                    <a:bodyPr/>
                    <a:lstStyle/>
                    <a:p>
                      <a:pPr algn="r"/>
                      <a:r>
                        <a:rPr lang="en-US" sz="1600" b="1" dirty="0"/>
                        <a:t>100.0%</a:t>
                      </a:r>
                    </a:p>
                  </a:txBody>
                  <a:tcPr/>
                </a:tc>
                <a:extLst>
                  <a:ext uri="{0D108BD9-81ED-4DB2-BD59-A6C34878D82A}">
                    <a16:rowId xmlns:a16="http://schemas.microsoft.com/office/drawing/2014/main" val="3422929206"/>
                  </a:ext>
                </a:extLst>
              </a:tr>
            </a:tbl>
          </a:graphicData>
        </a:graphic>
      </p:graphicFrame>
    </p:spTree>
    <p:extLst>
      <p:ext uri="{BB962C8B-B14F-4D97-AF65-F5344CB8AC3E}">
        <p14:creationId xmlns:p14="http://schemas.microsoft.com/office/powerpoint/2010/main" val="39049485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911</Words>
  <Application>Microsoft Office PowerPoint</Application>
  <PresentationFormat>On-screen Show (4:3)</PresentationFormat>
  <Paragraphs>219</Paragraphs>
  <Slides>16</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(Body)</vt:lpstr>
      <vt:lpstr>Calibri Light</vt:lpstr>
      <vt:lpstr>Myriad Pro Semibold</vt:lpstr>
      <vt:lpstr>Rockwell Extra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Ford, Mary</dc:creator>
  <cp:lastModifiedBy>Emily Patrolia</cp:lastModifiedBy>
  <cp:revision>8</cp:revision>
  <dcterms:created xsi:type="dcterms:W3CDTF">2020-04-23T13:13:18Z</dcterms:created>
  <dcterms:modified xsi:type="dcterms:W3CDTF">2020-04-30T14:37:43Z</dcterms:modified>
</cp:coreProperties>
</file>